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notesMasterIdLst>
    <p:notesMasterId r:id="rId21"/>
  </p:notesMasterIdLst>
  <p:handoutMasterIdLst>
    <p:handoutMasterId r:id="rId22"/>
  </p:handoutMasterIdLst>
  <p:sldIdLst>
    <p:sldId id="464" r:id="rId3"/>
    <p:sldId id="388" r:id="rId4"/>
    <p:sldId id="402" r:id="rId5"/>
    <p:sldId id="568" r:id="rId6"/>
    <p:sldId id="546" r:id="rId7"/>
    <p:sldId id="545" r:id="rId8"/>
    <p:sldId id="400" r:id="rId9"/>
    <p:sldId id="571" r:id="rId10"/>
    <p:sldId id="394" r:id="rId11"/>
    <p:sldId id="553" r:id="rId12"/>
    <p:sldId id="559" r:id="rId13"/>
    <p:sldId id="560" r:id="rId14"/>
    <p:sldId id="561" r:id="rId15"/>
    <p:sldId id="530" r:id="rId16"/>
    <p:sldId id="569" r:id="rId17"/>
    <p:sldId id="570" r:id="rId18"/>
    <p:sldId id="565" r:id="rId19"/>
    <p:sldId id="566" r:id="rId20"/>
  </p:sldIdLst>
  <p:sldSz cx="9144000" cy="6858000" type="screen4x3"/>
  <p:notesSz cx="6781800" cy="9918700"/>
  <p:defaultTextStyle>
    <a:defPPr>
      <a:defRPr lang="es-E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71" autoAdjust="0"/>
    <p:restoredTop sz="91351" autoAdjust="0"/>
  </p:normalViewPr>
  <p:slideViewPr>
    <p:cSldViewPr>
      <p:cViewPr varScale="1">
        <p:scale>
          <a:sx n="113" d="100"/>
          <a:sy n="113" d="100"/>
        </p:scale>
        <p:origin x="116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7426" name="Rectangle 2">
            <a:extLst>
              <a:ext uri="{FF2B5EF4-FFF2-40B4-BE49-F238E27FC236}">
                <a16:creationId xmlns:a16="http://schemas.microsoft.com/office/drawing/2014/main" id="{225F9C3B-8A18-E195-BE19-2D5941363D7C}"/>
              </a:ext>
            </a:extLst>
          </p:cNvPr>
          <p:cNvSpPr>
            <a:spLocks noGrp="1" noChangeArrowheads="1"/>
          </p:cNvSpPr>
          <p:nvPr>
            <p:ph type="hdr" sz="quarter"/>
          </p:nvPr>
        </p:nvSpPr>
        <p:spPr bwMode="auto">
          <a:xfrm>
            <a:off x="0" y="0"/>
            <a:ext cx="2938463" cy="4953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s-ES" altLang="es-ES"/>
          </a:p>
        </p:txBody>
      </p:sp>
      <p:sp>
        <p:nvSpPr>
          <p:cNvPr id="487427" name="Rectangle 3">
            <a:extLst>
              <a:ext uri="{FF2B5EF4-FFF2-40B4-BE49-F238E27FC236}">
                <a16:creationId xmlns:a16="http://schemas.microsoft.com/office/drawing/2014/main" id="{E40E457D-79CA-89F9-78FF-D6F3B4A67086}"/>
              </a:ext>
            </a:extLst>
          </p:cNvPr>
          <p:cNvSpPr>
            <a:spLocks noGrp="1" noChangeArrowheads="1"/>
          </p:cNvSpPr>
          <p:nvPr>
            <p:ph type="dt" sz="quarter" idx="1"/>
          </p:nvPr>
        </p:nvSpPr>
        <p:spPr bwMode="auto">
          <a:xfrm>
            <a:off x="3841750" y="0"/>
            <a:ext cx="2938463" cy="495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s-ES" altLang="es-ES"/>
          </a:p>
        </p:txBody>
      </p:sp>
      <p:sp>
        <p:nvSpPr>
          <p:cNvPr id="487428" name="Rectangle 4">
            <a:extLst>
              <a:ext uri="{FF2B5EF4-FFF2-40B4-BE49-F238E27FC236}">
                <a16:creationId xmlns:a16="http://schemas.microsoft.com/office/drawing/2014/main" id="{BEB58D9C-623D-1CFE-5E6D-89327B9A99E5}"/>
              </a:ext>
            </a:extLst>
          </p:cNvPr>
          <p:cNvSpPr>
            <a:spLocks noGrp="1" noChangeArrowheads="1"/>
          </p:cNvSpPr>
          <p:nvPr>
            <p:ph type="ftr" sz="quarter" idx="2"/>
          </p:nvPr>
        </p:nvSpPr>
        <p:spPr bwMode="auto">
          <a:xfrm>
            <a:off x="0" y="9421813"/>
            <a:ext cx="2938463" cy="4953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s-ES" altLang="es-ES"/>
          </a:p>
        </p:txBody>
      </p:sp>
      <p:sp>
        <p:nvSpPr>
          <p:cNvPr id="487429" name="Rectangle 5">
            <a:extLst>
              <a:ext uri="{FF2B5EF4-FFF2-40B4-BE49-F238E27FC236}">
                <a16:creationId xmlns:a16="http://schemas.microsoft.com/office/drawing/2014/main" id="{DE1806B1-2A08-224D-18BD-C496FE135D7E}"/>
              </a:ext>
            </a:extLst>
          </p:cNvPr>
          <p:cNvSpPr>
            <a:spLocks noGrp="1" noChangeArrowheads="1"/>
          </p:cNvSpPr>
          <p:nvPr>
            <p:ph type="sldNum" sz="quarter" idx="3"/>
          </p:nvPr>
        </p:nvSpPr>
        <p:spPr bwMode="auto">
          <a:xfrm>
            <a:off x="3841750" y="9421813"/>
            <a:ext cx="2938463" cy="4953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DFAC7D9-CCFE-49A2-BEBD-4F63ED5F8EF3}" type="slidenum">
              <a:rPr lang="es-ES" altLang="es-ES"/>
              <a:pPr>
                <a:defRPr/>
              </a:pPr>
              <a:t>‹Nº›</a:t>
            </a:fld>
            <a:endParaRPr lang="es-ES"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1172AC7B-9380-0B08-E017-5BCF9AC8B1F7}"/>
              </a:ext>
            </a:extLst>
          </p:cNvPr>
          <p:cNvSpPr>
            <a:spLocks noGrp="1" noChangeArrowheads="1"/>
          </p:cNvSpPr>
          <p:nvPr>
            <p:ph type="hdr" sz="quarter"/>
          </p:nvPr>
        </p:nvSpPr>
        <p:spPr bwMode="auto">
          <a:xfrm>
            <a:off x="0" y="0"/>
            <a:ext cx="2938463" cy="4953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s-ES" altLang="es-ES"/>
          </a:p>
        </p:txBody>
      </p:sp>
      <p:sp>
        <p:nvSpPr>
          <p:cNvPr id="386051" name="Rectangle 3">
            <a:extLst>
              <a:ext uri="{FF2B5EF4-FFF2-40B4-BE49-F238E27FC236}">
                <a16:creationId xmlns:a16="http://schemas.microsoft.com/office/drawing/2014/main" id="{B6C6FE74-9D89-BF2D-543E-C223DC247C8F}"/>
              </a:ext>
            </a:extLst>
          </p:cNvPr>
          <p:cNvSpPr>
            <a:spLocks noGrp="1" noChangeArrowheads="1"/>
          </p:cNvSpPr>
          <p:nvPr>
            <p:ph type="dt" idx="1"/>
          </p:nvPr>
        </p:nvSpPr>
        <p:spPr bwMode="auto">
          <a:xfrm>
            <a:off x="3841750" y="0"/>
            <a:ext cx="2938463" cy="495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s-ES" altLang="es-ES"/>
          </a:p>
        </p:txBody>
      </p:sp>
      <p:sp>
        <p:nvSpPr>
          <p:cNvPr id="17412" name="Rectangle 4">
            <a:extLst>
              <a:ext uri="{FF2B5EF4-FFF2-40B4-BE49-F238E27FC236}">
                <a16:creationId xmlns:a16="http://schemas.microsoft.com/office/drawing/2014/main" id="{5F7FB8CA-90BC-D0C2-6C4E-6B34EF9871D6}"/>
              </a:ext>
            </a:extLst>
          </p:cNvPr>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6053" name="Rectangle 5">
            <a:extLst>
              <a:ext uri="{FF2B5EF4-FFF2-40B4-BE49-F238E27FC236}">
                <a16:creationId xmlns:a16="http://schemas.microsoft.com/office/drawing/2014/main" id="{FD6A0D99-CFA5-0123-347A-36D60E26338B}"/>
              </a:ext>
            </a:extLst>
          </p:cNvPr>
          <p:cNvSpPr>
            <a:spLocks noGrp="1" noChangeArrowheads="1"/>
          </p:cNvSpPr>
          <p:nvPr>
            <p:ph type="body" sz="quarter" idx="3"/>
          </p:nvPr>
        </p:nvSpPr>
        <p:spPr bwMode="auto">
          <a:xfrm>
            <a:off x="677863" y="4711700"/>
            <a:ext cx="5426075" cy="44624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386054" name="Rectangle 6">
            <a:extLst>
              <a:ext uri="{FF2B5EF4-FFF2-40B4-BE49-F238E27FC236}">
                <a16:creationId xmlns:a16="http://schemas.microsoft.com/office/drawing/2014/main" id="{0AE08ECF-39BE-6F5A-F277-EFBAE16E7F56}"/>
              </a:ext>
            </a:extLst>
          </p:cNvPr>
          <p:cNvSpPr>
            <a:spLocks noGrp="1" noChangeArrowheads="1"/>
          </p:cNvSpPr>
          <p:nvPr>
            <p:ph type="ftr" sz="quarter" idx="4"/>
          </p:nvPr>
        </p:nvSpPr>
        <p:spPr bwMode="auto">
          <a:xfrm>
            <a:off x="0" y="9421813"/>
            <a:ext cx="2938463" cy="4953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s-ES" altLang="es-ES"/>
          </a:p>
        </p:txBody>
      </p:sp>
      <p:sp>
        <p:nvSpPr>
          <p:cNvPr id="386055" name="Rectangle 7">
            <a:extLst>
              <a:ext uri="{FF2B5EF4-FFF2-40B4-BE49-F238E27FC236}">
                <a16:creationId xmlns:a16="http://schemas.microsoft.com/office/drawing/2014/main" id="{434A9EB6-69F0-28D6-F4BA-877D4F53DDF5}"/>
              </a:ext>
            </a:extLst>
          </p:cNvPr>
          <p:cNvSpPr>
            <a:spLocks noGrp="1" noChangeArrowheads="1"/>
          </p:cNvSpPr>
          <p:nvPr>
            <p:ph type="sldNum" sz="quarter" idx="5"/>
          </p:nvPr>
        </p:nvSpPr>
        <p:spPr bwMode="auto">
          <a:xfrm>
            <a:off x="3841750" y="9421813"/>
            <a:ext cx="2938463" cy="4953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005FBF4-2865-45E8-A04B-3DA3EF5E68BA}"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A0E2FC5B-DBDC-92A5-F177-E7C2F9B2AD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DA1E0D7B-9054-41D9-B7C0-1B2A82874801}" type="slidenum">
              <a:rPr lang="es-ES" altLang="es-ES" sz="1200" smtClean="0">
                <a:latin typeface="Arial" panose="020B0604020202020204" pitchFamily="34" charset="0"/>
              </a:rPr>
              <a:pPr/>
              <a:t>1</a:t>
            </a:fld>
            <a:endParaRPr lang="es-ES" altLang="es-ES" sz="1200">
              <a:latin typeface="Arial" panose="020B0604020202020204" pitchFamily="34" charset="0"/>
            </a:endParaRPr>
          </a:p>
        </p:txBody>
      </p:sp>
      <p:sp>
        <p:nvSpPr>
          <p:cNvPr id="20482" name="Rectangle 2">
            <a:extLst>
              <a:ext uri="{FF2B5EF4-FFF2-40B4-BE49-F238E27FC236}">
                <a16:creationId xmlns:a16="http://schemas.microsoft.com/office/drawing/2014/main" id="{47B9218A-FBEB-29F7-09B8-FBEECD3D68D4}"/>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1715FB76-25A6-5A01-4836-B41684376D2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s-ES" alt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13F847ED-3489-A1AE-BAA2-B8D835CF919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2400">
                <a:solidFill>
                  <a:schemeClr val="tx1"/>
                </a:solidFill>
                <a:latin typeface="Tahoma" panose="020B0604030504040204" pitchFamily="34" charset="0"/>
              </a:defRPr>
            </a:lvl1pPr>
            <a:lvl2pPr marL="742950" indent="-285750" defTabSz="911225">
              <a:defRPr sz="2400">
                <a:solidFill>
                  <a:schemeClr val="tx1"/>
                </a:solidFill>
                <a:latin typeface="Tahoma" panose="020B0604030504040204" pitchFamily="34" charset="0"/>
              </a:defRPr>
            </a:lvl2pPr>
            <a:lvl3pPr marL="1143000" indent="-228600" defTabSz="911225">
              <a:defRPr sz="2400">
                <a:solidFill>
                  <a:schemeClr val="tx1"/>
                </a:solidFill>
                <a:latin typeface="Tahoma" panose="020B0604030504040204" pitchFamily="34" charset="0"/>
              </a:defRPr>
            </a:lvl3pPr>
            <a:lvl4pPr marL="1600200" indent="-228600" defTabSz="911225">
              <a:defRPr sz="2400">
                <a:solidFill>
                  <a:schemeClr val="tx1"/>
                </a:solidFill>
                <a:latin typeface="Tahoma" panose="020B0604030504040204" pitchFamily="34" charset="0"/>
              </a:defRPr>
            </a:lvl4pPr>
            <a:lvl5pPr marL="2057400" indent="-228600" defTabSz="911225">
              <a:defRPr sz="2400">
                <a:solidFill>
                  <a:schemeClr val="tx1"/>
                </a:solidFill>
                <a:latin typeface="Tahoma" panose="020B0604030504040204" pitchFamily="34" charset="0"/>
              </a:defRPr>
            </a:lvl5pPr>
            <a:lvl6pPr marL="2514600" indent="-228600" defTabSz="91122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1122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1122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11225" eaLnBrk="0" fontAlgn="base" hangingPunct="0">
              <a:spcBef>
                <a:spcPct val="0"/>
              </a:spcBef>
              <a:spcAft>
                <a:spcPct val="0"/>
              </a:spcAft>
              <a:defRPr sz="2400">
                <a:solidFill>
                  <a:schemeClr val="tx1"/>
                </a:solidFill>
                <a:latin typeface="Tahoma" panose="020B0604030504040204" pitchFamily="34" charset="0"/>
              </a:defRPr>
            </a:lvl9pPr>
          </a:lstStyle>
          <a:p>
            <a:fld id="{B70DC2FE-1183-4696-88AD-F5E3779A4E70}" type="slidenum">
              <a:rPr lang="es-ES" altLang="es-ES" sz="1200" smtClean="0">
                <a:solidFill>
                  <a:srgbClr val="000000"/>
                </a:solidFill>
                <a:latin typeface="Times New Roman" panose="02020603050405020304" pitchFamily="18" charset="0"/>
                <a:ea typeface="ＭＳ Ｐゴシック" panose="020B0600070205080204" pitchFamily="34" charset="-128"/>
              </a:rPr>
              <a:pPr/>
              <a:t>2</a:t>
            </a:fld>
            <a:endParaRPr lang="es-ES" altLang="es-ES" sz="1200">
              <a:solidFill>
                <a:srgbClr val="000000"/>
              </a:solidFill>
              <a:latin typeface="Times New Roman" panose="02020603050405020304" pitchFamily="18" charset="0"/>
              <a:ea typeface="ＭＳ Ｐゴシック" panose="020B0600070205080204" pitchFamily="34" charset="-128"/>
            </a:endParaRPr>
          </a:p>
        </p:txBody>
      </p:sp>
      <p:sp>
        <p:nvSpPr>
          <p:cNvPr id="22530" name="Rectangle 2">
            <a:extLst>
              <a:ext uri="{FF2B5EF4-FFF2-40B4-BE49-F238E27FC236}">
                <a16:creationId xmlns:a16="http://schemas.microsoft.com/office/drawing/2014/main" id="{BA365C9E-D90E-AF99-E775-CED4B58A1C49}"/>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18158723-118D-4412-343C-22B688251AF7}"/>
              </a:ext>
            </a:extLst>
          </p:cNvPr>
          <p:cNvSpPr>
            <a:spLocks noGrp="1" noChangeArrowheads="1"/>
          </p:cNvSpPr>
          <p:nvPr>
            <p:ph type="body" idx="1"/>
          </p:nvPr>
        </p:nvSpPr>
        <p:spPr>
          <a:xfrm>
            <a:off x="709613" y="4614863"/>
            <a:ext cx="5446712" cy="516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ES" sz="1100" b="1">
                <a:ea typeface="ＭＳ Ｐゴシック" panose="020B0600070205080204" pitchFamily="34" charset="-128"/>
              </a:rPr>
              <a:t>Artículo 22.</a:t>
            </a:r>
            <a:r>
              <a:rPr lang="es-ES" altLang="es-ES" sz="1100">
                <a:ea typeface="ＭＳ Ｐゴシック" panose="020B0600070205080204" pitchFamily="34" charset="-128"/>
              </a:rPr>
              <a:t> Concepto.</a:t>
            </a:r>
          </a:p>
          <a:p>
            <a:pPr eaLnBrk="1" hangingPunct="1"/>
            <a:r>
              <a:rPr lang="es-ES" altLang="es-ES" sz="1100">
                <a:ea typeface="ＭＳ Ｐゴシック" panose="020B0600070205080204" pitchFamily="34" charset="-128"/>
              </a:rPr>
              <a:t>En virtud de la fusión, dos o más sociedades mercantiles inscritas se integran en una única sociedad mediante la transmisión en bloque de sus patrimonios y la atribución a los socios de las sociedades que se extinguen de acciones, participaciones o cuotas de la sociedad resultante, que puede ser de nueva creación o una de las sociedades que se fusionan.</a:t>
            </a:r>
          </a:p>
          <a:p>
            <a:pPr eaLnBrk="1" hangingPunct="1"/>
            <a:r>
              <a:rPr lang="es-ES" altLang="es-ES" sz="1100" b="1">
                <a:ea typeface="ＭＳ Ｐゴシック" panose="020B0600070205080204" pitchFamily="34" charset="-128"/>
              </a:rPr>
              <a:t>Artículo 24.</a:t>
            </a:r>
            <a:r>
              <a:rPr lang="es-ES" altLang="es-ES" sz="1100">
                <a:ea typeface="ＭＳ Ｐゴシック" panose="020B0600070205080204" pitchFamily="34" charset="-128"/>
              </a:rPr>
              <a:t> Continuidad en la participación.</a:t>
            </a:r>
          </a:p>
          <a:p>
            <a:pPr eaLnBrk="1" hangingPunct="1"/>
            <a:r>
              <a:rPr lang="es-ES" altLang="es-ES" sz="1100">
                <a:ea typeface="ＭＳ Ｐゴシック" panose="020B0600070205080204" pitchFamily="34" charset="-128"/>
              </a:rPr>
              <a:t>1. Los socios de las sociedades extinguidas se integrarán en la sociedad resultante de la fusión, recibiendo un número de acciones o participaciones, o una cuota, en proporción a su respectiva participación en aquellas sociedades.</a:t>
            </a:r>
          </a:p>
          <a:p>
            <a:pPr eaLnBrk="1" hangingPunct="1"/>
            <a:r>
              <a:rPr lang="es-ES" altLang="es-ES" sz="1100">
                <a:ea typeface="ＭＳ Ｐゴシック" panose="020B0600070205080204" pitchFamily="34" charset="-128"/>
              </a:rPr>
              <a:t>2. En el caso de una sociedad con uno o más socios industriales que se fusione en otra en la que no puedan existir tales socios, la participación de éstos en el capital de la sociedad resultante de la fusión se determinará atribuyendo a cada uno de ellos la participación en el capital de la sociedad extinguida correspondiente a la cuota de participación que le hubiera sido asignada en la escritura de constitución, o en su defecto, la que se convenga entre todos los socios de dicha sociedad, reduciéndose proporcionalmente en ambos casos la participación de los demás socios.</a:t>
            </a:r>
          </a:p>
          <a:p>
            <a:pPr eaLnBrk="1" hangingPunct="1"/>
            <a:r>
              <a:rPr lang="es-ES" altLang="es-ES" sz="1100">
                <a:ea typeface="ＭＳ Ｐゴシック" panose="020B0600070205080204" pitchFamily="34" charset="-128"/>
              </a:rPr>
              <a:t>La subsistencia, en su caso, de la obligación personal del socio industrial en la sociedad que resulte de la fusión, exigirá siempre el consentimiento del socio y deberá instrumentarse como prestación accesoria cuando no puedan existir socios industriales.</a:t>
            </a:r>
          </a:p>
          <a:p>
            <a:pPr eaLnBrk="1" hangingPunct="1"/>
            <a:r>
              <a:rPr lang="es-ES" altLang="es-ES" sz="1100" b="1">
                <a:ea typeface="ＭＳ Ｐゴシック" panose="020B0600070205080204" pitchFamily="34" charset="-128"/>
              </a:rPr>
              <a:t>Artículo 25.</a:t>
            </a:r>
            <a:r>
              <a:rPr lang="es-ES" altLang="es-ES" sz="1100">
                <a:ea typeface="ＭＳ Ｐゴシック" panose="020B0600070205080204" pitchFamily="34" charset="-128"/>
              </a:rPr>
              <a:t> Tipo de canje.</a:t>
            </a:r>
          </a:p>
          <a:p>
            <a:pPr eaLnBrk="1" hangingPunct="1"/>
            <a:r>
              <a:rPr lang="es-ES" altLang="es-ES" sz="1100">
                <a:ea typeface="ＭＳ Ｐゴシック" panose="020B0600070205080204" pitchFamily="34" charset="-128"/>
              </a:rPr>
              <a:t>1. En las operaciones de fusión el tipo de canje de las acciones, participaciones o cuotas de las sociedades que participan en la misma debe establecerse sobre la base del valor real de su patrimonio.</a:t>
            </a:r>
          </a:p>
          <a:p>
            <a:pPr eaLnBrk="1" hangingPunct="1"/>
            <a:r>
              <a:rPr lang="es-ES" altLang="es-ES" sz="1100">
                <a:ea typeface="ＭＳ Ｐゴシック" panose="020B0600070205080204" pitchFamily="34" charset="-128"/>
              </a:rPr>
              <a:t>2. Cuando sea conveniente para ajustar el tipo de canje, los socios podrán recibir, además, una compensación en dinero que no exceda del diez por ciento del valor nominal de las acciones, de las participaciones o del valor contable de las cuotas atribuidas.</a:t>
            </a:r>
          </a:p>
          <a:p>
            <a:pPr eaLnBrk="1" hangingPunct="1"/>
            <a:r>
              <a:rPr lang="es-ES" altLang="es-ES" sz="1100" b="1">
                <a:ea typeface="ＭＳ Ｐゴシック" panose="020B0600070205080204" pitchFamily="34" charset="-128"/>
              </a:rPr>
              <a:t>Artículo 26.</a:t>
            </a:r>
            <a:r>
              <a:rPr lang="es-ES" altLang="es-ES" sz="1100">
                <a:ea typeface="ＭＳ Ｐゴシック" panose="020B0600070205080204" pitchFamily="34" charset="-128"/>
              </a:rPr>
              <a:t> Prohibición de canje de participaciones propias.</a:t>
            </a:r>
          </a:p>
          <a:p>
            <a:pPr eaLnBrk="1" hangingPunct="1"/>
            <a:r>
              <a:rPr lang="es-ES" altLang="es-ES" sz="1100">
                <a:ea typeface="ＭＳ Ｐゴシック" panose="020B0600070205080204" pitchFamily="34" charset="-128"/>
              </a:rPr>
              <a:t>Las acciones, participaciones o cuotas de las sociedades que se fusionan, que estuvieran en poder de cualquiera de ellas o en poder de otras personas que actuasen en su propio nombre, pero por cuenta de esas sociedades, no podrán canjearse por acciones, participaciones o cuotas de la sociedad resultante de la fusión y, en su caso, deberán ser amortizadas o extinguidas.</a:t>
            </a:r>
          </a:p>
          <a:p>
            <a:pPr eaLnBrk="1" hangingPunct="1"/>
            <a:endParaRPr lang="es-ES" altLang="es-ES" sz="110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A52257A0-0AF0-AF41-EEC9-6544999C592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2400">
                <a:solidFill>
                  <a:schemeClr val="tx1"/>
                </a:solidFill>
                <a:latin typeface="Tahoma" panose="020B0604030504040204" pitchFamily="34" charset="0"/>
              </a:defRPr>
            </a:lvl1pPr>
            <a:lvl2pPr marL="742950" indent="-285750" defTabSz="911225">
              <a:defRPr sz="2400">
                <a:solidFill>
                  <a:schemeClr val="tx1"/>
                </a:solidFill>
                <a:latin typeface="Tahoma" panose="020B0604030504040204" pitchFamily="34" charset="0"/>
              </a:defRPr>
            </a:lvl2pPr>
            <a:lvl3pPr marL="1143000" indent="-228600" defTabSz="911225">
              <a:defRPr sz="2400">
                <a:solidFill>
                  <a:schemeClr val="tx1"/>
                </a:solidFill>
                <a:latin typeface="Tahoma" panose="020B0604030504040204" pitchFamily="34" charset="0"/>
              </a:defRPr>
            </a:lvl3pPr>
            <a:lvl4pPr marL="1600200" indent="-228600" defTabSz="911225">
              <a:defRPr sz="2400">
                <a:solidFill>
                  <a:schemeClr val="tx1"/>
                </a:solidFill>
                <a:latin typeface="Tahoma" panose="020B0604030504040204" pitchFamily="34" charset="0"/>
              </a:defRPr>
            </a:lvl4pPr>
            <a:lvl5pPr marL="2057400" indent="-228600" defTabSz="911225">
              <a:defRPr sz="2400">
                <a:solidFill>
                  <a:schemeClr val="tx1"/>
                </a:solidFill>
                <a:latin typeface="Tahoma" panose="020B0604030504040204" pitchFamily="34" charset="0"/>
              </a:defRPr>
            </a:lvl5pPr>
            <a:lvl6pPr marL="2514600" indent="-228600" defTabSz="91122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1122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1122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11225" eaLnBrk="0" fontAlgn="base" hangingPunct="0">
              <a:spcBef>
                <a:spcPct val="0"/>
              </a:spcBef>
              <a:spcAft>
                <a:spcPct val="0"/>
              </a:spcAft>
              <a:defRPr sz="2400">
                <a:solidFill>
                  <a:schemeClr val="tx1"/>
                </a:solidFill>
                <a:latin typeface="Tahoma" panose="020B0604030504040204" pitchFamily="34" charset="0"/>
              </a:defRPr>
            </a:lvl9pPr>
          </a:lstStyle>
          <a:p>
            <a:fld id="{0CBEF69C-BD11-4982-BFC1-7C830CEE32C3}" type="slidenum">
              <a:rPr lang="es-ES" altLang="es-ES" sz="1200" smtClean="0">
                <a:solidFill>
                  <a:srgbClr val="000000"/>
                </a:solidFill>
                <a:latin typeface="Times New Roman" panose="02020603050405020304" pitchFamily="18" charset="0"/>
                <a:ea typeface="ＭＳ Ｐゴシック" panose="020B0600070205080204" pitchFamily="34" charset="-128"/>
              </a:rPr>
              <a:pPr/>
              <a:t>3</a:t>
            </a:fld>
            <a:endParaRPr lang="es-ES" altLang="es-ES" sz="1200">
              <a:solidFill>
                <a:srgbClr val="000000"/>
              </a:solidFill>
              <a:latin typeface="Times New Roman" panose="02020603050405020304" pitchFamily="18" charset="0"/>
              <a:ea typeface="ＭＳ Ｐゴシック" panose="020B0600070205080204" pitchFamily="34" charset="-128"/>
            </a:endParaRPr>
          </a:p>
        </p:txBody>
      </p:sp>
      <p:sp>
        <p:nvSpPr>
          <p:cNvPr id="24578" name="Rectangle 2">
            <a:extLst>
              <a:ext uri="{FF2B5EF4-FFF2-40B4-BE49-F238E27FC236}">
                <a16:creationId xmlns:a16="http://schemas.microsoft.com/office/drawing/2014/main" id="{365051D9-6CBA-8965-0F28-498C431BAD28}"/>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A5D332AA-8BF9-5FC5-1596-C7FE73C20118}"/>
              </a:ext>
            </a:extLst>
          </p:cNvPr>
          <p:cNvSpPr>
            <a:spLocks noGrp="1" noChangeArrowheads="1"/>
          </p:cNvSpPr>
          <p:nvPr>
            <p:ph type="body" idx="1"/>
          </p:nvPr>
        </p:nvSpPr>
        <p:spPr>
          <a:xfrm>
            <a:off x="709613" y="4614863"/>
            <a:ext cx="5446712" cy="516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ES" sz="1100" b="1">
                <a:ea typeface="ＭＳ Ｐゴシック" panose="020B0600070205080204" pitchFamily="34" charset="-128"/>
              </a:rPr>
              <a:t>Artículo 22.</a:t>
            </a:r>
            <a:r>
              <a:rPr lang="es-ES" altLang="es-ES" sz="1100">
                <a:ea typeface="ＭＳ Ｐゴシック" panose="020B0600070205080204" pitchFamily="34" charset="-128"/>
              </a:rPr>
              <a:t> Concepto.</a:t>
            </a:r>
          </a:p>
          <a:p>
            <a:pPr eaLnBrk="1" hangingPunct="1"/>
            <a:r>
              <a:rPr lang="es-ES" altLang="es-ES" sz="1100">
                <a:ea typeface="ＭＳ Ｐゴシック" panose="020B0600070205080204" pitchFamily="34" charset="-128"/>
              </a:rPr>
              <a:t>En virtud de la fusión, dos o más sociedades mercantiles inscritas se integran en una única sociedad mediante la transmisión en bloque de sus patrimonios y la atribución a los socios de las sociedades que se extinguen de acciones, participaciones o cuotas de la sociedad resultante, que puede ser de nueva creación o una de las sociedades que se fusionan.</a:t>
            </a:r>
          </a:p>
          <a:p>
            <a:pPr eaLnBrk="1" hangingPunct="1"/>
            <a:r>
              <a:rPr lang="es-ES" altLang="es-ES" sz="1100" b="1">
                <a:ea typeface="ＭＳ Ｐゴシック" panose="020B0600070205080204" pitchFamily="34" charset="-128"/>
              </a:rPr>
              <a:t>Artículo 24.</a:t>
            </a:r>
            <a:r>
              <a:rPr lang="es-ES" altLang="es-ES" sz="1100">
                <a:ea typeface="ＭＳ Ｐゴシック" panose="020B0600070205080204" pitchFamily="34" charset="-128"/>
              </a:rPr>
              <a:t> Continuidad en la participación.</a:t>
            </a:r>
          </a:p>
          <a:p>
            <a:pPr eaLnBrk="1" hangingPunct="1"/>
            <a:r>
              <a:rPr lang="es-ES" altLang="es-ES" sz="1100">
                <a:ea typeface="ＭＳ Ｐゴシック" panose="020B0600070205080204" pitchFamily="34" charset="-128"/>
              </a:rPr>
              <a:t>1. Los socios de las sociedades extinguidas se integrarán en la sociedad resultante de la fusión, recibiendo un número de acciones o participaciones, o una cuota, en proporción a su respectiva participación en aquellas sociedades.</a:t>
            </a:r>
          </a:p>
          <a:p>
            <a:pPr eaLnBrk="1" hangingPunct="1"/>
            <a:r>
              <a:rPr lang="es-ES" altLang="es-ES" sz="1100">
                <a:ea typeface="ＭＳ Ｐゴシック" panose="020B0600070205080204" pitchFamily="34" charset="-128"/>
              </a:rPr>
              <a:t>2. En el caso de una sociedad con uno o más socios industriales que se fusione en otra en la que no puedan existir tales socios, la participación de éstos en el capital de la sociedad resultante de la fusión se determinará atribuyendo a cada uno de ellos la participación en el capital de la sociedad extinguida correspondiente a la cuota de participación que le hubiera sido asignada en la escritura de constitución, o en su defecto, la que se convenga entre todos los socios de dicha sociedad, reduciéndose proporcionalmente en ambos casos la participación de los demás socios.</a:t>
            </a:r>
          </a:p>
          <a:p>
            <a:pPr eaLnBrk="1" hangingPunct="1"/>
            <a:r>
              <a:rPr lang="es-ES" altLang="es-ES" sz="1100">
                <a:ea typeface="ＭＳ Ｐゴシック" panose="020B0600070205080204" pitchFamily="34" charset="-128"/>
              </a:rPr>
              <a:t>La subsistencia, en su caso, de la obligación personal del socio industrial en la sociedad que resulte de la fusión, exigirá siempre el consentimiento del socio y deberá instrumentarse como prestación accesoria cuando no puedan existir socios industriales.</a:t>
            </a:r>
          </a:p>
          <a:p>
            <a:pPr eaLnBrk="1" hangingPunct="1"/>
            <a:r>
              <a:rPr lang="es-ES" altLang="es-ES" sz="1100" b="1">
                <a:ea typeface="ＭＳ Ｐゴシック" panose="020B0600070205080204" pitchFamily="34" charset="-128"/>
              </a:rPr>
              <a:t>Artículo 25.</a:t>
            </a:r>
            <a:r>
              <a:rPr lang="es-ES" altLang="es-ES" sz="1100">
                <a:ea typeface="ＭＳ Ｐゴシック" panose="020B0600070205080204" pitchFamily="34" charset="-128"/>
              </a:rPr>
              <a:t> Tipo de canje.</a:t>
            </a:r>
          </a:p>
          <a:p>
            <a:pPr eaLnBrk="1" hangingPunct="1"/>
            <a:r>
              <a:rPr lang="es-ES" altLang="es-ES" sz="1100">
                <a:ea typeface="ＭＳ Ｐゴシック" panose="020B0600070205080204" pitchFamily="34" charset="-128"/>
              </a:rPr>
              <a:t>1. En las operaciones de fusión el tipo de canje de las acciones, participaciones o cuotas de las sociedades que participan en la misma debe establecerse sobre la base del valor real de su patrimonio.</a:t>
            </a:r>
          </a:p>
          <a:p>
            <a:pPr eaLnBrk="1" hangingPunct="1"/>
            <a:r>
              <a:rPr lang="es-ES" altLang="es-ES" sz="1100">
                <a:ea typeface="ＭＳ Ｐゴシック" panose="020B0600070205080204" pitchFamily="34" charset="-128"/>
              </a:rPr>
              <a:t>2. Cuando sea conveniente para ajustar el tipo de canje, los socios podrán recibir, además, una compensación en dinero que no exceda del diez por ciento del valor nominal de las acciones, de las participaciones o del valor contable de las cuotas atribuidas.</a:t>
            </a:r>
          </a:p>
          <a:p>
            <a:pPr eaLnBrk="1" hangingPunct="1"/>
            <a:r>
              <a:rPr lang="es-ES" altLang="es-ES" sz="1100" b="1">
                <a:ea typeface="ＭＳ Ｐゴシック" panose="020B0600070205080204" pitchFamily="34" charset="-128"/>
              </a:rPr>
              <a:t>Artículo 26.</a:t>
            </a:r>
            <a:r>
              <a:rPr lang="es-ES" altLang="es-ES" sz="1100">
                <a:ea typeface="ＭＳ Ｐゴシック" panose="020B0600070205080204" pitchFamily="34" charset="-128"/>
              </a:rPr>
              <a:t> Prohibición de canje de participaciones propias.</a:t>
            </a:r>
          </a:p>
          <a:p>
            <a:pPr eaLnBrk="1" hangingPunct="1"/>
            <a:r>
              <a:rPr lang="es-ES" altLang="es-ES" sz="1100">
                <a:ea typeface="ＭＳ Ｐゴシック" panose="020B0600070205080204" pitchFamily="34" charset="-128"/>
              </a:rPr>
              <a:t>Las acciones, participaciones o cuotas de las sociedades que se fusionan, que estuvieran en poder de cualquiera de ellas o en poder de otras personas que actuasen en su propio nombre, pero por cuenta de esas sociedades, no podrán canjearse por acciones, participaciones o cuotas de la sociedad resultante de la fusión y, en su caso, deberán ser amortizadas o extinguidas.</a:t>
            </a:r>
          </a:p>
          <a:p>
            <a:pPr eaLnBrk="1" hangingPunct="1"/>
            <a:endParaRPr lang="es-ES" altLang="es-ES" sz="110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imagen de diapositiva 1">
            <a:extLst>
              <a:ext uri="{FF2B5EF4-FFF2-40B4-BE49-F238E27FC236}">
                <a16:creationId xmlns:a16="http://schemas.microsoft.com/office/drawing/2014/main" id="{BF0AE3FB-CFE4-9050-7C57-CA8BD1CA3C2B}"/>
              </a:ext>
            </a:extLst>
          </p:cNvPr>
          <p:cNvSpPr>
            <a:spLocks noGrp="1" noRot="1" noChangeAspect="1" noChangeArrowheads="1" noTextEdit="1"/>
          </p:cNvSpPr>
          <p:nvPr>
            <p:ph type="sldImg"/>
          </p:nvPr>
        </p:nvSpPr>
        <p:spPr>
          <a:ln/>
        </p:spPr>
      </p:sp>
      <p:sp>
        <p:nvSpPr>
          <p:cNvPr id="26626" name="Marcador de notas 2">
            <a:extLst>
              <a:ext uri="{FF2B5EF4-FFF2-40B4-BE49-F238E27FC236}">
                <a16:creationId xmlns:a16="http://schemas.microsoft.com/office/drawing/2014/main" id="{82995027-4C44-0D42-903E-C80B6CE4892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p>
        </p:txBody>
      </p:sp>
      <p:sp>
        <p:nvSpPr>
          <p:cNvPr id="26627" name="Marcador de número de diapositiva 3">
            <a:extLst>
              <a:ext uri="{FF2B5EF4-FFF2-40B4-BE49-F238E27FC236}">
                <a16:creationId xmlns:a16="http://schemas.microsoft.com/office/drawing/2014/main" id="{4F9B2214-1721-C0A0-9EAC-7B71C560824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A2A373CE-7FDE-4342-91F3-942200672D53}" type="slidenum">
              <a:rPr lang="es-ES" altLang="es-ES" sz="1200" smtClean="0">
                <a:solidFill>
                  <a:srgbClr val="000000"/>
                </a:solidFill>
                <a:latin typeface="Calibri" panose="020F0502020204030204" pitchFamily="34" charset="0"/>
              </a:rPr>
              <a:pPr/>
              <a:t>4</a:t>
            </a:fld>
            <a:endParaRPr lang="es-ES" altLang="es-ES" sz="1200">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B3F8733B-85B3-6DCE-372D-25203204002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2400">
                <a:solidFill>
                  <a:schemeClr val="tx1"/>
                </a:solidFill>
                <a:latin typeface="Tahoma" panose="020B0604030504040204" pitchFamily="34" charset="0"/>
              </a:defRPr>
            </a:lvl1pPr>
            <a:lvl2pPr marL="742950" indent="-285750" defTabSz="911225">
              <a:defRPr sz="2400">
                <a:solidFill>
                  <a:schemeClr val="tx1"/>
                </a:solidFill>
                <a:latin typeface="Tahoma" panose="020B0604030504040204" pitchFamily="34" charset="0"/>
              </a:defRPr>
            </a:lvl2pPr>
            <a:lvl3pPr marL="1143000" indent="-228600" defTabSz="911225">
              <a:defRPr sz="2400">
                <a:solidFill>
                  <a:schemeClr val="tx1"/>
                </a:solidFill>
                <a:latin typeface="Tahoma" panose="020B0604030504040204" pitchFamily="34" charset="0"/>
              </a:defRPr>
            </a:lvl3pPr>
            <a:lvl4pPr marL="1600200" indent="-228600" defTabSz="911225">
              <a:defRPr sz="2400">
                <a:solidFill>
                  <a:schemeClr val="tx1"/>
                </a:solidFill>
                <a:latin typeface="Tahoma" panose="020B0604030504040204" pitchFamily="34" charset="0"/>
              </a:defRPr>
            </a:lvl4pPr>
            <a:lvl5pPr marL="2057400" indent="-228600" defTabSz="911225">
              <a:defRPr sz="2400">
                <a:solidFill>
                  <a:schemeClr val="tx1"/>
                </a:solidFill>
                <a:latin typeface="Tahoma" panose="020B0604030504040204" pitchFamily="34" charset="0"/>
              </a:defRPr>
            </a:lvl5pPr>
            <a:lvl6pPr marL="2514600" indent="-228600" defTabSz="91122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1122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1122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11225" eaLnBrk="0" fontAlgn="base" hangingPunct="0">
              <a:spcBef>
                <a:spcPct val="0"/>
              </a:spcBef>
              <a:spcAft>
                <a:spcPct val="0"/>
              </a:spcAft>
              <a:defRPr sz="2400">
                <a:solidFill>
                  <a:schemeClr val="tx1"/>
                </a:solidFill>
                <a:latin typeface="Tahoma" panose="020B0604030504040204" pitchFamily="34" charset="0"/>
              </a:defRPr>
            </a:lvl9pPr>
          </a:lstStyle>
          <a:p>
            <a:fld id="{AACD5B0E-C627-4573-87FD-1B85759F937A}" type="slidenum">
              <a:rPr lang="es-ES" altLang="es-ES" sz="1200" smtClean="0">
                <a:solidFill>
                  <a:srgbClr val="000000"/>
                </a:solidFill>
                <a:latin typeface="Times New Roman" panose="02020603050405020304" pitchFamily="18" charset="0"/>
                <a:ea typeface="ＭＳ Ｐゴシック" panose="020B0600070205080204" pitchFamily="34" charset="-128"/>
              </a:rPr>
              <a:pPr/>
              <a:t>7</a:t>
            </a:fld>
            <a:endParaRPr lang="es-ES" altLang="es-ES" sz="1200">
              <a:solidFill>
                <a:srgbClr val="000000"/>
              </a:solidFill>
              <a:latin typeface="Times New Roman" panose="02020603050405020304" pitchFamily="18" charset="0"/>
              <a:ea typeface="ＭＳ Ｐゴシック" panose="020B0600070205080204" pitchFamily="34" charset="-128"/>
            </a:endParaRPr>
          </a:p>
        </p:txBody>
      </p:sp>
      <p:sp>
        <p:nvSpPr>
          <p:cNvPr id="30722" name="Rectangle 2">
            <a:extLst>
              <a:ext uri="{FF2B5EF4-FFF2-40B4-BE49-F238E27FC236}">
                <a16:creationId xmlns:a16="http://schemas.microsoft.com/office/drawing/2014/main" id="{7829F291-6AB9-FD8C-EAA0-464FF974C4D2}"/>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8DAA7628-9394-7114-224A-B0C73557AB4A}"/>
              </a:ext>
            </a:extLst>
          </p:cNvPr>
          <p:cNvSpPr>
            <a:spLocks noGrp="1" noChangeArrowheads="1"/>
          </p:cNvSpPr>
          <p:nvPr>
            <p:ph type="body" idx="1"/>
          </p:nvPr>
        </p:nvSpPr>
        <p:spPr>
          <a:xfrm>
            <a:off x="709613" y="4614863"/>
            <a:ext cx="5446712" cy="516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ES" sz="1100" b="1">
                <a:ea typeface="ＭＳ Ｐゴシック" panose="020B0600070205080204" pitchFamily="34" charset="-128"/>
              </a:rPr>
              <a:t>Artículo 22.</a:t>
            </a:r>
            <a:r>
              <a:rPr lang="es-ES" altLang="es-ES" sz="1100">
                <a:ea typeface="ＭＳ Ｐゴシック" panose="020B0600070205080204" pitchFamily="34" charset="-128"/>
              </a:rPr>
              <a:t> Concepto.</a:t>
            </a:r>
          </a:p>
          <a:p>
            <a:pPr eaLnBrk="1" hangingPunct="1"/>
            <a:r>
              <a:rPr lang="es-ES" altLang="es-ES" sz="1100">
                <a:ea typeface="ＭＳ Ｐゴシック" panose="020B0600070205080204" pitchFamily="34" charset="-128"/>
              </a:rPr>
              <a:t>En virtud de la fusión, dos o más sociedades mercantiles inscritas se integran en una única sociedad mediante la transmisión en bloque de sus patrimonios y la atribución a los socios de las sociedades que se extinguen de acciones, participaciones o cuotas de la sociedad resultante, que puede ser de nueva creación o una de las sociedades que se fusionan.</a:t>
            </a:r>
          </a:p>
          <a:p>
            <a:pPr eaLnBrk="1" hangingPunct="1"/>
            <a:r>
              <a:rPr lang="es-ES" altLang="es-ES" sz="1100" b="1">
                <a:ea typeface="ＭＳ Ｐゴシック" panose="020B0600070205080204" pitchFamily="34" charset="-128"/>
              </a:rPr>
              <a:t>Artículo 24.</a:t>
            </a:r>
            <a:r>
              <a:rPr lang="es-ES" altLang="es-ES" sz="1100">
                <a:ea typeface="ＭＳ Ｐゴシック" panose="020B0600070205080204" pitchFamily="34" charset="-128"/>
              </a:rPr>
              <a:t> Continuidad en la participación.</a:t>
            </a:r>
          </a:p>
          <a:p>
            <a:pPr eaLnBrk="1" hangingPunct="1"/>
            <a:r>
              <a:rPr lang="es-ES" altLang="es-ES" sz="1100">
                <a:ea typeface="ＭＳ Ｐゴシック" panose="020B0600070205080204" pitchFamily="34" charset="-128"/>
              </a:rPr>
              <a:t>1. Los socios de las sociedades extinguidas se integrarán en la sociedad resultante de la fusión, recibiendo un número de acciones o participaciones, o una cuota, en proporción a su respectiva participación en aquellas sociedades.</a:t>
            </a:r>
          </a:p>
          <a:p>
            <a:pPr eaLnBrk="1" hangingPunct="1"/>
            <a:r>
              <a:rPr lang="es-ES" altLang="es-ES" sz="1100">
                <a:ea typeface="ＭＳ Ｐゴシック" panose="020B0600070205080204" pitchFamily="34" charset="-128"/>
              </a:rPr>
              <a:t>2. En el caso de una sociedad con uno o más socios industriales que se fusione en otra en la que no puedan existir tales socios, la participación de éstos en el capital de la sociedad resultante de la fusión se determinará atribuyendo a cada uno de ellos la participación en el capital de la sociedad extinguida correspondiente a la cuota de participación que le hubiera sido asignada en la escritura de constitución, o en su defecto, la que se convenga entre todos los socios de dicha sociedad, reduciéndose proporcionalmente en ambos casos la participación de los demás socios.</a:t>
            </a:r>
          </a:p>
          <a:p>
            <a:pPr eaLnBrk="1" hangingPunct="1"/>
            <a:r>
              <a:rPr lang="es-ES" altLang="es-ES" sz="1100">
                <a:ea typeface="ＭＳ Ｐゴシック" panose="020B0600070205080204" pitchFamily="34" charset="-128"/>
              </a:rPr>
              <a:t>La subsistencia, en su caso, de la obligación personal del socio industrial en la sociedad que resulte de la fusión, exigirá siempre el consentimiento del socio y deberá instrumentarse como prestación accesoria cuando no puedan existir socios industriales.</a:t>
            </a:r>
          </a:p>
          <a:p>
            <a:pPr eaLnBrk="1" hangingPunct="1"/>
            <a:r>
              <a:rPr lang="es-ES" altLang="es-ES" sz="1100" b="1">
                <a:ea typeface="ＭＳ Ｐゴシック" panose="020B0600070205080204" pitchFamily="34" charset="-128"/>
              </a:rPr>
              <a:t>Artículo 25.</a:t>
            </a:r>
            <a:r>
              <a:rPr lang="es-ES" altLang="es-ES" sz="1100">
                <a:ea typeface="ＭＳ Ｐゴシック" panose="020B0600070205080204" pitchFamily="34" charset="-128"/>
              </a:rPr>
              <a:t> Tipo de canje.</a:t>
            </a:r>
          </a:p>
          <a:p>
            <a:pPr eaLnBrk="1" hangingPunct="1"/>
            <a:r>
              <a:rPr lang="es-ES" altLang="es-ES" sz="1100">
                <a:ea typeface="ＭＳ Ｐゴシック" panose="020B0600070205080204" pitchFamily="34" charset="-128"/>
              </a:rPr>
              <a:t>1. En las operaciones de fusión el tipo de canje de las acciones, participaciones o cuotas de las sociedades que participan en la misma debe establecerse sobre la base del valor real de su patrimonio.</a:t>
            </a:r>
          </a:p>
          <a:p>
            <a:pPr eaLnBrk="1" hangingPunct="1"/>
            <a:r>
              <a:rPr lang="es-ES" altLang="es-ES" sz="1100">
                <a:ea typeface="ＭＳ Ｐゴシック" panose="020B0600070205080204" pitchFamily="34" charset="-128"/>
              </a:rPr>
              <a:t>2. Cuando sea conveniente para ajustar el tipo de canje, los socios podrán recibir, además, una compensación en dinero que no exceda del diez por ciento del valor nominal de las acciones, de las participaciones o del valor contable de las cuotas atribuidas.</a:t>
            </a:r>
          </a:p>
          <a:p>
            <a:pPr eaLnBrk="1" hangingPunct="1"/>
            <a:r>
              <a:rPr lang="es-ES" altLang="es-ES" sz="1100" b="1">
                <a:ea typeface="ＭＳ Ｐゴシック" panose="020B0600070205080204" pitchFamily="34" charset="-128"/>
              </a:rPr>
              <a:t>Artículo 26.</a:t>
            </a:r>
            <a:r>
              <a:rPr lang="es-ES" altLang="es-ES" sz="1100">
                <a:ea typeface="ＭＳ Ｐゴシック" panose="020B0600070205080204" pitchFamily="34" charset="-128"/>
              </a:rPr>
              <a:t> Prohibición de canje de participaciones propias.</a:t>
            </a:r>
          </a:p>
          <a:p>
            <a:pPr eaLnBrk="1" hangingPunct="1"/>
            <a:r>
              <a:rPr lang="es-ES" altLang="es-ES" sz="1100">
                <a:ea typeface="ＭＳ Ｐゴシック" panose="020B0600070205080204" pitchFamily="34" charset="-128"/>
              </a:rPr>
              <a:t>Las acciones, participaciones o cuotas de las sociedades que se fusionan, que estuvieran en poder de cualquiera de ellas o en poder de otras personas que actuasen en su propio nombre, pero por cuenta de esas sociedades, no podrán canjearse por acciones, participaciones o cuotas de la sociedad resultante de la fusión y, en su caso, deberán ser amortizadas o extinguidas.</a:t>
            </a:r>
          </a:p>
          <a:p>
            <a:pPr eaLnBrk="1" hangingPunct="1"/>
            <a:endParaRPr lang="es-ES" altLang="es-ES" sz="110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FF20A9E4-6859-AD0C-7687-3DE54AAEDAC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2400">
                <a:solidFill>
                  <a:schemeClr val="tx1"/>
                </a:solidFill>
                <a:latin typeface="Tahoma" panose="020B0604030504040204" pitchFamily="34" charset="0"/>
              </a:defRPr>
            </a:lvl1pPr>
            <a:lvl2pPr marL="742950" indent="-285750" defTabSz="911225">
              <a:defRPr sz="2400">
                <a:solidFill>
                  <a:schemeClr val="tx1"/>
                </a:solidFill>
                <a:latin typeface="Tahoma" panose="020B0604030504040204" pitchFamily="34" charset="0"/>
              </a:defRPr>
            </a:lvl2pPr>
            <a:lvl3pPr marL="1143000" indent="-228600" defTabSz="911225">
              <a:defRPr sz="2400">
                <a:solidFill>
                  <a:schemeClr val="tx1"/>
                </a:solidFill>
                <a:latin typeface="Tahoma" panose="020B0604030504040204" pitchFamily="34" charset="0"/>
              </a:defRPr>
            </a:lvl3pPr>
            <a:lvl4pPr marL="1600200" indent="-228600" defTabSz="911225">
              <a:defRPr sz="2400">
                <a:solidFill>
                  <a:schemeClr val="tx1"/>
                </a:solidFill>
                <a:latin typeface="Tahoma" panose="020B0604030504040204" pitchFamily="34" charset="0"/>
              </a:defRPr>
            </a:lvl4pPr>
            <a:lvl5pPr marL="2057400" indent="-228600" defTabSz="911225">
              <a:defRPr sz="2400">
                <a:solidFill>
                  <a:schemeClr val="tx1"/>
                </a:solidFill>
                <a:latin typeface="Tahoma" panose="020B0604030504040204" pitchFamily="34" charset="0"/>
              </a:defRPr>
            </a:lvl5pPr>
            <a:lvl6pPr marL="2514600" indent="-228600" defTabSz="91122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1122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1122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11225" eaLnBrk="0" fontAlgn="base" hangingPunct="0">
              <a:spcBef>
                <a:spcPct val="0"/>
              </a:spcBef>
              <a:spcAft>
                <a:spcPct val="0"/>
              </a:spcAft>
              <a:defRPr sz="2400">
                <a:solidFill>
                  <a:schemeClr val="tx1"/>
                </a:solidFill>
                <a:latin typeface="Tahoma" panose="020B0604030504040204" pitchFamily="34" charset="0"/>
              </a:defRPr>
            </a:lvl9pPr>
          </a:lstStyle>
          <a:p>
            <a:fld id="{715AE0E9-DD6B-4D4A-82D3-74BE99BB8267}" type="slidenum">
              <a:rPr lang="es-ES" altLang="es-ES" sz="1200" smtClean="0">
                <a:solidFill>
                  <a:srgbClr val="000000"/>
                </a:solidFill>
                <a:latin typeface="Times New Roman" panose="02020603050405020304" pitchFamily="18" charset="0"/>
                <a:ea typeface="ＭＳ Ｐゴシック" panose="020B0600070205080204" pitchFamily="34" charset="-128"/>
              </a:rPr>
              <a:pPr/>
              <a:t>9</a:t>
            </a:fld>
            <a:endParaRPr lang="es-ES" altLang="es-ES" sz="1200">
              <a:solidFill>
                <a:srgbClr val="000000"/>
              </a:solidFill>
              <a:latin typeface="Times New Roman" panose="02020603050405020304" pitchFamily="18" charset="0"/>
              <a:ea typeface="ＭＳ Ｐゴシック" panose="020B0600070205080204" pitchFamily="34" charset="-128"/>
            </a:endParaRPr>
          </a:p>
        </p:txBody>
      </p:sp>
      <p:sp>
        <p:nvSpPr>
          <p:cNvPr id="33794" name="Rectangle 2">
            <a:extLst>
              <a:ext uri="{FF2B5EF4-FFF2-40B4-BE49-F238E27FC236}">
                <a16:creationId xmlns:a16="http://schemas.microsoft.com/office/drawing/2014/main" id="{0EBA011C-7EA0-2FEA-9694-7F107285FE8C}"/>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F147B9DB-3910-D0DE-5B51-7BDF6689D30C}"/>
              </a:ext>
            </a:extLst>
          </p:cNvPr>
          <p:cNvSpPr>
            <a:spLocks noGrp="1" noChangeArrowheads="1"/>
          </p:cNvSpPr>
          <p:nvPr>
            <p:ph type="body" idx="1"/>
          </p:nvPr>
        </p:nvSpPr>
        <p:spPr>
          <a:xfrm>
            <a:off x="709613" y="4614863"/>
            <a:ext cx="5446712" cy="516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s-ES" sz="1100" b="1">
                <a:ea typeface="ＭＳ Ｐゴシック" panose="020B0600070205080204" pitchFamily="34" charset="-128"/>
              </a:rPr>
              <a:t>Artículo 22.</a:t>
            </a:r>
            <a:r>
              <a:rPr lang="es-ES" altLang="es-ES" sz="1100">
                <a:ea typeface="ＭＳ Ｐゴシック" panose="020B0600070205080204" pitchFamily="34" charset="-128"/>
              </a:rPr>
              <a:t> Concepto.</a:t>
            </a:r>
          </a:p>
          <a:p>
            <a:pPr eaLnBrk="1" hangingPunct="1"/>
            <a:r>
              <a:rPr lang="es-ES" altLang="es-ES" sz="1100">
                <a:ea typeface="ＭＳ Ｐゴシック" panose="020B0600070205080204" pitchFamily="34" charset="-128"/>
              </a:rPr>
              <a:t>En virtud de la fusión, dos o más sociedades mercantiles inscritas se integran en una única sociedad mediante la transmisión en bloque de sus patrimonios y la atribución a los socios de las sociedades que se extinguen de acciones, participaciones o cuotas de la sociedad resultante, que puede ser de nueva creación o una de las sociedades que se fusionan.</a:t>
            </a:r>
          </a:p>
          <a:p>
            <a:pPr eaLnBrk="1" hangingPunct="1"/>
            <a:r>
              <a:rPr lang="es-ES" altLang="es-ES" sz="1100" b="1">
                <a:ea typeface="ＭＳ Ｐゴシック" panose="020B0600070205080204" pitchFamily="34" charset="-128"/>
              </a:rPr>
              <a:t>Artículo 24.</a:t>
            </a:r>
            <a:r>
              <a:rPr lang="es-ES" altLang="es-ES" sz="1100">
                <a:ea typeface="ＭＳ Ｐゴシック" panose="020B0600070205080204" pitchFamily="34" charset="-128"/>
              </a:rPr>
              <a:t> Continuidad en la participación.</a:t>
            </a:r>
          </a:p>
          <a:p>
            <a:pPr eaLnBrk="1" hangingPunct="1"/>
            <a:r>
              <a:rPr lang="es-ES" altLang="es-ES" sz="1100">
                <a:ea typeface="ＭＳ Ｐゴシック" panose="020B0600070205080204" pitchFamily="34" charset="-128"/>
              </a:rPr>
              <a:t>1. Los socios de las sociedades extinguidas se integrarán en la sociedad resultante de la fusión, recibiendo un número de acciones o participaciones, o una cuota, en proporción a su respectiva participación en aquellas sociedades.</a:t>
            </a:r>
          </a:p>
          <a:p>
            <a:pPr eaLnBrk="1" hangingPunct="1"/>
            <a:r>
              <a:rPr lang="es-ES" altLang="es-ES" sz="1100">
                <a:ea typeface="ＭＳ Ｐゴシック" panose="020B0600070205080204" pitchFamily="34" charset="-128"/>
              </a:rPr>
              <a:t>2. En el caso de una sociedad con uno o más socios industriales que se fusione en otra en la que no puedan existir tales socios, la participación de éstos en el capital de la sociedad resultante de la fusión se determinará atribuyendo a cada uno de ellos la participación en el capital de la sociedad extinguida correspondiente a la cuota de participación que le hubiera sido asignada en la escritura de constitución, o en su defecto, la que se convenga entre todos los socios de dicha sociedad, reduciéndose proporcionalmente en ambos casos la participación de los demás socios.</a:t>
            </a:r>
          </a:p>
          <a:p>
            <a:pPr eaLnBrk="1" hangingPunct="1"/>
            <a:r>
              <a:rPr lang="es-ES" altLang="es-ES" sz="1100">
                <a:ea typeface="ＭＳ Ｐゴシック" panose="020B0600070205080204" pitchFamily="34" charset="-128"/>
              </a:rPr>
              <a:t>La subsistencia, en su caso, de la obligación personal del socio industrial en la sociedad que resulte de la fusión, exigirá siempre el consentimiento del socio y deberá instrumentarse como prestación accesoria cuando no puedan existir socios industriales.</a:t>
            </a:r>
          </a:p>
          <a:p>
            <a:pPr eaLnBrk="1" hangingPunct="1"/>
            <a:r>
              <a:rPr lang="es-ES" altLang="es-ES" sz="1100" b="1">
                <a:ea typeface="ＭＳ Ｐゴシック" panose="020B0600070205080204" pitchFamily="34" charset="-128"/>
              </a:rPr>
              <a:t>Artículo 25.</a:t>
            </a:r>
            <a:r>
              <a:rPr lang="es-ES" altLang="es-ES" sz="1100">
                <a:ea typeface="ＭＳ Ｐゴシック" panose="020B0600070205080204" pitchFamily="34" charset="-128"/>
              </a:rPr>
              <a:t> Tipo de canje.</a:t>
            </a:r>
          </a:p>
          <a:p>
            <a:pPr eaLnBrk="1" hangingPunct="1"/>
            <a:r>
              <a:rPr lang="es-ES" altLang="es-ES" sz="1100">
                <a:ea typeface="ＭＳ Ｐゴシック" panose="020B0600070205080204" pitchFamily="34" charset="-128"/>
              </a:rPr>
              <a:t>1. En las operaciones de fusión el tipo de canje de las acciones, participaciones o cuotas de las sociedades que participan en la misma debe establecerse sobre la base del valor real de su patrimonio.</a:t>
            </a:r>
          </a:p>
          <a:p>
            <a:pPr eaLnBrk="1" hangingPunct="1"/>
            <a:r>
              <a:rPr lang="es-ES" altLang="es-ES" sz="1100">
                <a:ea typeface="ＭＳ Ｐゴシック" panose="020B0600070205080204" pitchFamily="34" charset="-128"/>
              </a:rPr>
              <a:t>2. Cuando sea conveniente para ajustar el tipo de canje, los socios podrán recibir, además, una compensación en dinero que no exceda del diez por ciento del valor nominal de las acciones, de las participaciones o del valor contable de las cuotas atribuidas.</a:t>
            </a:r>
          </a:p>
          <a:p>
            <a:pPr eaLnBrk="1" hangingPunct="1"/>
            <a:r>
              <a:rPr lang="es-ES" altLang="es-ES" sz="1100" b="1">
                <a:ea typeface="ＭＳ Ｐゴシック" panose="020B0600070205080204" pitchFamily="34" charset="-128"/>
              </a:rPr>
              <a:t>Artículo 26.</a:t>
            </a:r>
            <a:r>
              <a:rPr lang="es-ES" altLang="es-ES" sz="1100">
                <a:ea typeface="ＭＳ Ｐゴシック" panose="020B0600070205080204" pitchFamily="34" charset="-128"/>
              </a:rPr>
              <a:t> Prohibición de canje de participaciones propias.</a:t>
            </a:r>
          </a:p>
          <a:p>
            <a:pPr eaLnBrk="1" hangingPunct="1"/>
            <a:r>
              <a:rPr lang="es-ES" altLang="es-ES" sz="1100">
                <a:ea typeface="ＭＳ Ｐゴシック" panose="020B0600070205080204" pitchFamily="34" charset="-128"/>
              </a:rPr>
              <a:t>Las acciones, participaciones o cuotas de las sociedades que se fusionan, que estuvieran en poder de cualquiera de ellas o en poder de otras personas que actuasen en su propio nombre, pero por cuenta de esas sociedades, no podrán canjearse por acciones, participaciones o cuotas de la sociedad resultante de la fusión y, en su caso, deberán ser amortizadas o extinguidas.</a:t>
            </a:r>
          </a:p>
          <a:p>
            <a:pPr eaLnBrk="1" hangingPunct="1"/>
            <a:endParaRPr lang="es-ES" altLang="es-ES" sz="110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F27B5F6A-D3BE-8546-E637-D8EFA05E833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ADD5F83C-9630-441E-8E14-97DB999FCB12}" type="slidenum">
              <a:rPr lang="es-ES" altLang="es-ES" sz="1200" smtClean="0">
                <a:latin typeface="Arial" panose="020B0604020202020204" pitchFamily="34" charset="0"/>
              </a:rPr>
              <a:pPr/>
              <a:t>14</a:t>
            </a:fld>
            <a:endParaRPr lang="es-ES" altLang="es-ES" sz="1200">
              <a:latin typeface="Arial" panose="020B0604020202020204" pitchFamily="34" charset="0"/>
            </a:endParaRPr>
          </a:p>
        </p:txBody>
      </p:sp>
      <p:sp>
        <p:nvSpPr>
          <p:cNvPr id="39938" name="Rectangle 2">
            <a:extLst>
              <a:ext uri="{FF2B5EF4-FFF2-40B4-BE49-F238E27FC236}">
                <a16:creationId xmlns:a16="http://schemas.microsoft.com/office/drawing/2014/main" id="{ADF49134-B7CC-D04F-9C6D-7D0CCCC019DF}"/>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C91711F4-231A-F3E0-6076-5AD5D90F1C3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s-ES" alt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6146" name="Rectangle 2"/>
          <p:cNvSpPr>
            <a:spLocks noGrp="1" noChangeArrowheads="1"/>
          </p:cNvSpPr>
          <p:nvPr>
            <p:ph type="ctrTitle" sz="quarter"/>
          </p:nvPr>
        </p:nvSpPr>
        <p:spPr>
          <a:xfrm>
            <a:off x="685800" y="1676400"/>
            <a:ext cx="7772400" cy="1828800"/>
          </a:xfrm>
        </p:spPr>
        <p:txBody>
          <a:bodyPr/>
          <a:lstStyle>
            <a:lvl1pPr>
              <a:defRPr/>
            </a:lvl1pPr>
          </a:lstStyle>
          <a:p>
            <a:pPr lvl="0"/>
            <a:r>
              <a:rPr lang="es-ES" altLang="es-ES" noProof="0"/>
              <a:t>Haga clic para cambiar el estilo de título	</a:t>
            </a:r>
          </a:p>
        </p:txBody>
      </p:sp>
      <p:sp>
        <p:nvSpPr>
          <p:cNvPr id="614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s-ES" altLang="es-ES" noProof="0"/>
              <a:t>Haga clic para modificar el estilo de subtítulo del patrón</a:t>
            </a:r>
          </a:p>
        </p:txBody>
      </p:sp>
      <p:sp>
        <p:nvSpPr>
          <p:cNvPr id="2" name="Rectangle 4">
            <a:extLst>
              <a:ext uri="{FF2B5EF4-FFF2-40B4-BE49-F238E27FC236}">
                <a16:creationId xmlns:a16="http://schemas.microsoft.com/office/drawing/2014/main" id="{74EB5F9C-13E8-E121-7A8A-F20CF25FB9EA}"/>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3" name="Rectangle 5">
            <a:extLst>
              <a:ext uri="{FF2B5EF4-FFF2-40B4-BE49-F238E27FC236}">
                <a16:creationId xmlns:a16="http://schemas.microsoft.com/office/drawing/2014/main" id="{C67B8AB4-307C-EF51-EB16-B67BE791A102}"/>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4" name="Rectangle 6">
            <a:extLst>
              <a:ext uri="{FF2B5EF4-FFF2-40B4-BE49-F238E27FC236}">
                <a16:creationId xmlns:a16="http://schemas.microsoft.com/office/drawing/2014/main" id="{D85C8330-FE7B-EE76-6D73-A59AEECF33AD}"/>
              </a:ext>
            </a:extLst>
          </p:cNvPr>
          <p:cNvSpPr>
            <a:spLocks noGrp="1" noChangeArrowheads="1"/>
          </p:cNvSpPr>
          <p:nvPr>
            <p:ph type="sldNum" sz="quarter" idx="12"/>
          </p:nvPr>
        </p:nvSpPr>
        <p:spPr>
          <a:ln/>
        </p:spPr>
        <p:txBody>
          <a:bodyPr/>
          <a:lstStyle>
            <a:lvl1pPr>
              <a:defRPr/>
            </a:lvl1pPr>
          </a:lstStyle>
          <a:p>
            <a:pPr>
              <a:defRPr/>
            </a:pPr>
            <a:fld id="{9693AC08-3E30-428F-9E69-89238E3217D5}" type="slidenum">
              <a:rPr lang="es-ES" altLang="es-ES"/>
              <a:pPr>
                <a:defRPr/>
              </a:pPr>
              <a:t>‹Nº›</a:t>
            </a:fld>
            <a:endParaRPr lang="es-ES" altLang="es-ES"/>
          </a:p>
        </p:txBody>
      </p:sp>
    </p:spTree>
    <p:extLst>
      <p:ext uri="{BB962C8B-B14F-4D97-AF65-F5344CB8AC3E}">
        <p14:creationId xmlns:p14="http://schemas.microsoft.com/office/powerpoint/2010/main" val="3719411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BE3DBFAD-8914-1DA6-8455-E6D5D5EA648F}"/>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FF84F4ED-0822-BDBE-E175-44EF68562F89}"/>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5D032BB2-D014-2233-6152-1869276A4B22}"/>
              </a:ext>
            </a:extLst>
          </p:cNvPr>
          <p:cNvSpPr>
            <a:spLocks noGrp="1" noChangeArrowheads="1"/>
          </p:cNvSpPr>
          <p:nvPr>
            <p:ph type="sldNum" sz="quarter" idx="12"/>
          </p:nvPr>
        </p:nvSpPr>
        <p:spPr>
          <a:ln/>
        </p:spPr>
        <p:txBody>
          <a:bodyPr/>
          <a:lstStyle>
            <a:lvl1pPr>
              <a:defRPr/>
            </a:lvl1pPr>
          </a:lstStyle>
          <a:p>
            <a:pPr>
              <a:defRPr/>
            </a:pPr>
            <a:fld id="{1405C10C-6293-447E-A3FD-150CEF71B667}" type="slidenum">
              <a:rPr lang="es-ES" altLang="es-ES"/>
              <a:pPr>
                <a:defRPr/>
              </a:pPr>
              <a:t>‹Nº›</a:t>
            </a:fld>
            <a:endParaRPr lang="es-ES" altLang="es-ES"/>
          </a:p>
        </p:txBody>
      </p:sp>
    </p:spTree>
    <p:extLst>
      <p:ext uri="{BB962C8B-B14F-4D97-AF65-F5344CB8AC3E}">
        <p14:creationId xmlns:p14="http://schemas.microsoft.com/office/powerpoint/2010/main" val="317518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15113" y="188913"/>
            <a:ext cx="2071687" cy="5907087"/>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395288" y="188913"/>
            <a:ext cx="6067425" cy="590708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6708F242-D118-D104-14F6-A4FA690309DB}"/>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1C411357-E557-6731-77DD-BE8EDD4B4600}"/>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9448A185-5A10-14FD-0748-F67843FC1751}"/>
              </a:ext>
            </a:extLst>
          </p:cNvPr>
          <p:cNvSpPr>
            <a:spLocks noGrp="1" noChangeArrowheads="1"/>
          </p:cNvSpPr>
          <p:nvPr>
            <p:ph type="sldNum" sz="quarter" idx="12"/>
          </p:nvPr>
        </p:nvSpPr>
        <p:spPr>
          <a:ln/>
        </p:spPr>
        <p:txBody>
          <a:bodyPr/>
          <a:lstStyle>
            <a:lvl1pPr>
              <a:defRPr/>
            </a:lvl1pPr>
          </a:lstStyle>
          <a:p>
            <a:pPr>
              <a:defRPr/>
            </a:pPr>
            <a:fld id="{B247AA13-F01C-4555-9AA1-7E44CB55710A}" type="slidenum">
              <a:rPr lang="es-ES" altLang="es-ES"/>
              <a:pPr>
                <a:defRPr/>
              </a:pPr>
              <a:t>‹Nº›</a:t>
            </a:fld>
            <a:endParaRPr lang="es-ES" altLang="es-ES"/>
          </a:p>
        </p:txBody>
      </p:sp>
    </p:spTree>
    <p:extLst>
      <p:ext uri="{BB962C8B-B14F-4D97-AF65-F5344CB8AC3E}">
        <p14:creationId xmlns:p14="http://schemas.microsoft.com/office/powerpoint/2010/main" val="623176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45B33111-1866-8AD3-7D6A-18DA5DD6CBE1}"/>
              </a:ext>
            </a:extLst>
          </p:cNvPr>
          <p:cNvSpPr>
            <a:spLocks noChangeArrowheads="1"/>
          </p:cNvSpPr>
          <p:nvPr userDrawn="1"/>
        </p:nvSpPr>
        <p:spPr bwMode="auto">
          <a:xfrm>
            <a:off x="0" y="6021388"/>
            <a:ext cx="9251950" cy="836612"/>
          </a:xfrm>
          <a:prstGeom prst="rect">
            <a:avLst/>
          </a:prstGeom>
          <a:solidFill>
            <a:srgbClr val="223D71"/>
          </a:solidFill>
          <a:ln w="9525">
            <a:solidFill>
              <a:schemeClr val="tx1"/>
            </a:solidFill>
            <a:miter lim="800000"/>
            <a:headEnd/>
            <a:tailEnd/>
          </a:ln>
          <a:effec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s-ES" sz="1350">
              <a:solidFill>
                <a:srgbClr val="000000"/>
              </a:solidFill>
              <a:latin typeface="Arial" pitchFamily="34" charset="0"/>
              <a:cs typeface="MS PGothic" charset="0"/>
            </a:endParaRPr>
          </a:p>
        </p:txBody>
      </p:sp>
      <p:pic>
        <p:nvPicPr>
          <p:cNvPr id="5" name="Picture 10" descr="logoDiapopeque2">
            <a:extLst>
              <a:ext uri="{FF2B5EF4-FFF2-40B4-BE49-F238E27FC236}">
                <a16:creationId xmlns:a16="http://schemas.microsoft.com/office/drawing/2014/main" id="{2CCFEFE6-CDD6-3C8A-90F6-C821F7F608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388" y="6151563"/>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2130427"/>
            <a:ext cx="7772400" cy="1470025"/>
          </a:xfrm>
        </p:spPr>
        <p:txBody>
          <a:bodyPr/>
          <a:lstStyle/>
          <a:p>
            <a:r>
              <a:rPr lang="es-ES" dirty="0"/>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p>
        </p:txBody>
      </p:sp>
      <p:sp>
        <p:nvSpPr>
          <p:cNvPr id="6" name="3 Marcador de fecha">
            <a:extLst>
              <a:ext uri="{FF2B5EF4-FFF2-40B4-BE49-F238E27FC236}">
                <a16:creationId xmlns:a16="http://schemas.microsoft.com/office/drawing/2014/main" id="{8A0CF0B4-E736-706F-5F9C-08B182B72626}"/>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350">
                <a:solidFill>
                  <a:srgbClr val="000000"/>
                </a:solidFill>
                <a:latin typeface="Calibri" pitchFamily="34" charset="0"/>
                <a:ea typeface="ＭＳ Ｐゴシック" charset="-128"/>
              </a:defRPr>
            </a:lvl1pPr>
          </a:lstStyle>
          <a:p>
            <a:pPr>
              <a:defRPr/>
            </a:pPr>
            <a:fld id="{28B075AD-70DC-49B0-93D8-D8971CBBB7D0}" type="datetimeFigureOut">
              <a:rPr lang="es-ES" altLang="es-ES"/>
              <a:pPr>
                <a:defRPr/>
              </a:pPr>
              <a:t>11/4/23</a:t>
            </a:fld>
            <a:endParaRPr lang="es-ES" altLang="es-ES"/>
          </a:p>
        </p:txBody>
      </p:sp>
      <p:sp>
        <p:nvSpPr>
          <p:cNvPr id="7" name="4 Marcador de pie de página">
            <a:extLst>
              <a:ext uri="{FF2B5EF4-FFF2-40B4-BE49-F238E27FC236}">
                <a16:creationId xmlns:a16="http://schemas.microsoft.com/office/drawing/2014/main" id="{65FE76AD-C153-C246-68F2-4ECFC26982E1}"/>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Calibri"/>
                <a:ea typeface="ＭＳ Ｐゴシック" charset="0"/>
                <a:cs typeface="+mn-cs"/>
              </a:defRPr>
            </a:lvl1pPr>
          </a:lstStyle>
          <a:p>
            <a:pPr>
              <a:defRPr/>
            </a:pPr>
            <a:endParaRPr lang="es-ES"/>
          </a:p>
        </p:txBody>
      </p:sp>
      <p:sp>
        <p:nvSpPr>
          <p:cNvPr id="8" name="5 Marcador de número de diapositiva">
            <a:extLst>
              <a:ext uri="{FF2B5EF4-FFF2-40B4-BE49-F238E27FC236}">
                <a16:creationId xmlns:a16="http://schemas.microsoft.com/office/drawing/2014/main" id="{E71A5C05-53C7-5D3C-C6F2-DCC79F0EA50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300">
                <a:solidFill>
                  <a:schemeClr val="bg1"/>
                </a:solidFill>
                <a:latin typeface="Calibri" panose="020F0502020204030204" pitchFamily="34" charset="0"/>
                <a:ea typeface="ＭＳ Ｐゴシック" panose="020B0600070205080204" pitchFamily="34" charset="-128"/>
              </a:defRPr>
            </a:lvl1pPr>
          </a:lstStyle>
          <a:p>
            <a:pPr>
              <a:defRPr/>
            </a:pPr>
            <a:fld id="{C539BF4A-E679-491D-95FD-520D1100E827}" type="slidenum">
              <a:rPr lang="es-ES" altLang="es-ES"/>
              <a:pPr>
                <a:defRPr/>
              </a:pPr>
              <a:t>‹Nº›</a:t>
            </a:fld>
            <a:endParaRPr lang="es-ES" altLang="es-ES"/>
          </a:p>
        </p:txBody>
      </p:sp>
    </p:spTree>
    <p:extLst>
      <p:ext uri="{BB962C8B-B14F-4D97-AF65-F5344CB8AC3E}">
        <p14:creationId xmlns:p14="http://schemas.microsoft.com/office/powerpoint/2010/main" val="2900334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D3882280-0FD2-8C64-4D22-23B3A7F19799}"/>
              </a:ext>
            </a:extLst>
          </p:cNvPr>
          <p:cNvSpPr>
            <a:spLocks noChangeArrowheads="1"/>
          </p:cNvSpPr>
          <p:nvPr userDrawn="1"/>
        </p:nvSpPr>
        <p:spPr bwMode="auto">
          <a:xfrm>
            <a:off x="0" y="6021388"/>
            <a:ext cx="9144000" cy="836612"/>
          </a:xfrm>
          <a:prstGeom prst="rect">
            <a:avLst/>
          </a:prstGeom>
          <a:solidFill>
            <a:srgbClr val="223D71"/>
          </a:solidFill>
          <a:ln w="9525">
            <a:solidFill>
              <a:schemeClr val="tx1"/>
            </a:solidFill>
            <a:miter lim="800000"/>
            <a:headEnd/>
            <a:tailEnd/>
          </a:ln>
          <a:effec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s-ES" sz="1350">
              <a:solidFill>
                <a:srgbClr val="000000"/>
              </a:solidFill>
              <a:latin typeface="Arial" pitchFamily="34" charset="0"/>
              <a:cs typeface="MS PGothic" charset="0"/>
            </a:endParaRPr>
          </a:p>
        </p:txBody>
      </p:sp>
      <p:pic>
        <p:nvPicPr>
          <p:cNvPr id="5" name="Picture 7" descr="logoDiapopeque2">
            <a:extLst>
              <a:ext uri="{FF2B5EF4-FFF2-40B4-BE49-F238E27FC236}">
                <a16:creationId xmlns:a16="http://schemas.microsoft.com/office/drawing/2014/main" id="{13DC9C2F-E7BA-7A7B-820B-EA7C531826D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4 Marcador de pie de página">
            <a:extLst>
              <a:ext uri="{FF2B5EF4-FFF2-40B4-BE49-F238E27FC236}">
                <a16:creationId xmlns:a16="http://schemas.microsoft.com/office/drawing/2014/main" id="{E15CD245-002E-14EC-12D7-3C9E5DFD1508}"/>
              </a:ext>
            </a:extLst>
          </p:cNvPr>
          <p:cNvSpPr txBox="1">
            <a:spLocks/>
          </p:cNvSpPr>
          <p:nvPr userDrawn="1"/>
        </p:nvSpPr>
        <p:spPr>
          <a:xfrm>
            <a:off x="250825" y="6092825"/>
            <a:ext cx="3903663" cy="649288"/>
          </a:xfrm>
          <a:prstGeom prst="rect">
            <a:avLst/>
          </a:prstGeom>
        </p:spPr>
        <p:txBody>
          <a:bodyPr anchor="ctr"/>
          <a:lstStyle>
            <a:lvl1pPr algn="l">
              <a:defRPr sz="1200">
                <a:solidFill>
                  <a:schemeClr val="tx1">
                    <a:tint val="75000"/>
                  </a:schemeClr>
                </a:solidFill>
              </a:defRPr>
            </a:lvl1pPr>
          </a:lstStyle>
          <a:p>
            <a:pPr eaLnBrk="1" fontAlgn="auto" hangingPunct="1">
              <a:spcBef>
                <a:spcPts val="0"/>
              </a:spcBef>
              <a:spcAft>
                <a:spcPts val="0"/>
              </a:spcAft>
              <a:defRPr/>
            </a:pPr>
            <a:r>
              <a:rPr lang="es-ES" sz="900" b="1" dirty="0">
                <a:solidFill>
                  <a:prstClr val="white"/>
                </a:solidFill>
                <a:latin typeface="Calibri"/>
                <a:ea typeface="MS PGothic" panose="020B0600070205080204" pitchFamily="34" charset="-128"/>
                <a:cs typeface="MS PGothic" charset="0"/>
              </a:rPr>
              <a:t>Asignatura: Contabilidad de sociedades y otras entidades</a:t>
            </a:r>
          </a:p>
          <a:p>
            <a:pPr eaLnBrk="1" fontAlgn="auto" hangingPunct="1">
              <a:spcBef>
                <a:spcPts val="0"/>
              </a:spcBef>
              <a:spcAft>
                <a:spcPts val="0"/>
              </a:spcAft>
              <a:defRPr/>
            </a:pPr>
            <a:r>
              <a:rPr lang="es-ES" sz="900" dirty="0">
                <a:solidFill>
                  <a:prstClr val="white"/>
                </a:solidFill>
                <a:latin typeface="Calibri"/>
                <a:ea typeface="MS PGothic" panose="020B0600070205080204" pitchFamily="34" charset="-128"/>
                <a:cs typeface="MS PGothic" charset="0"/>
              </a:rPr>
              <a:t>Tema 8</a:t>
            </a:r>
          </a:p>
          <a:p>
            <a:pPr eaLnBrk="1" fontAlgn="auto" hangingPunct="1">
              <a:spcBef>
                <a:spcPts val="0"/>
              </a:spcBef>
              <a:spcAft>
                <a:spcPts val="0"/>
              </a:spcAft>
              <a:defRPr/>
            </a:pPr>
            <a:r>
              <a:rPr lang="es-ES" sz="900" dirty="0">
                <a:solidFill>
                  <a:prstClr val="white"/>
                </a:solidFill>
                <a:latin typeface="Calibri"/>
                <a:ea typeface="MS PGothic" panose="020B0600070205080204" pitchFamily="34" charset="-128"/>
                <a:cs typeface="MS PGothic" charset="0"/>
              </a:rPr>
              <a:t>Curso 2013-2014</a:t>
            </a:r>
          </a:p>
        </p:txBody>
      </p:sp>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928449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381000" y="609600"/>
            <a:ext cx="8382000" cy="58674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075178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381000" y="1600200"/>
            <a:ext cx="4114800" cy="4876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114800" cy="4876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180906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FABDE56F-EEA4-14DB-E0AC-B0B515821A5E}"/>
              </a:ext>
            </a:extLst>
          </p:cNvPr>
          <p:cNvSpPr>
            <a:spLocks noGrp="1"/>
          </p:cNvSpPr>
          <p:nvPr>
            <p:ph type="dt" sz="half" idx="10"/>
          </p:nvPr>
        </p:nvSpPr>
        <p:spPr>
          <a:xfrm>
            <a:off x="457200" y="6356350"/>
            <a:ext cx="2133600" cy="365125"/>
          </a:xfrm>
          <a:prstGeom prst="rect">
            <a:avLst/>
          </a:prstGeom>
        </p:spPr>
        <p:txBody>
          <a:bodyPr/>
          <a:lstStyle>
            <a:lvl1pPr>
              <a:defRPr>
                <a:ea typeface="ＭＳ Ｐゴシック" charset="-128"/>
              </a:defRPr>
            </a:lvl1pPr>
          </a:lstStyle>
          <a:p>
            <a:pPr>
              <a:defRPr/>
            </a:pPr>
            <a:fld id="{DAA53A92-5C77-48D1-B9D2-68A8B8A056E2}" type="datetimeFigureOut">
              <a:rPr lang="es-ES"/>
              <a:pPr>
                <a:defRPr/>
              </a:pPr>
              <a:t>11/4/23</a:t>
            </a:fld>
            <a:endParaRPr lang="es-ES"/>
          </a:p>
        </p:txBody>
      </p:sp>
      <p:sp>
        <p:nvSpPr>
          <p:cNvPr id="3" name="5 Marcador de número de diapositiva">
            <a:extLst>
              <a:ext uri="{FF2B5EF4-FFF2-40B4-BE49-F238E27FC236}">
                <a16:creationId xmlns:a16="http://schemas.microsoft.com/office/drawing/2014/main" id="{3C40C819-7A76-AEE7-CB1F-91737E8A14F4}"/>
              </a:ext>
            </a:extLst>
          </p:cNvPr>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ea typeface="ＭＳ Ｐゴシック" panose="020B0600070205080204" pitchFamily="34" charset="-128"/>
              </a:defRPr>
            </a:lvl1pPr>
          </a:lstStyle>
          <a:p>
            <a:pPr>
              <a:defRPr/>
            </a:pPr>
            <a:fld id="{F42FED42-7CD7-462F-8B05-C212FC5904D1}" type="slidenum">
              <a:rPr lang="es-ES" altLang="es-ES"/>
              <a:pPr>
                <a:defRPr/>
              </a:pPr>
              <a:t>‹Nº›</a:t>
            </a:fld>
            <a:endParaRPr lang="es-ES" altLang="es-ES"/>
          </a:p>
        </p:txBody>
      </p:sp>
    </p:spTree>
    <p:extLst>
      <p:ext uri="{BB962C8B-B14F-4D97-AF65-F5344CB8AC3E}">
        <p14:creationId xmlns:p14="http://schemas.microsoft.com/office/powerpoint/2010/main" val="1062679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762000"/>
          </a:xfrm>
        </p:spPr>
        <p:txBody>
          <a:bodyPr/>
          <a:lstStyle/>
          <a:p>
            <a:r>
              <a:rPr lang="es-ES"/>
              <a:t>Haga clic para modificar el estilo de título del patrón</a:t>
            </a:r>
          </a:p>
        </p:txBody>
      </p:sp>
      <p:sp>
        <p:nvSpPr>
          <p:cNvPr id="3" name="2 Marcador de tabla"/>
          <p:cNvSpPr>
            <a:spLocks noGrp="1"/>
          </p:cNvSpPr>
          <p:nvPr>
            <p:ph type="tbl" idx="1"/>
          </p:nvPr>
        </p:nvSpPr>
        <p:spPr>
          <a:xfrm>
            <a:off x="381000" y="1600200"/>
            <a:ext cx="8382000" cy="4876800"/>
          </a:xfrm>
        </p:spPr>
        <p:txBody>
          <a:bodyPr rtlCol="0">
            <a:normAutofit/>
          </a:bodyPr>
          <a:lstStyle/>
          <a:p>
            <a:pPr lvl="0"/>
            <a:endParaRPr lang="es-ES" noProof="0"/>
          </a:p>
        </p:txBody>
      </p:sp>
    </p:spTree>
    <p:extLst>
      <p:ext uri="{BB962C8B-B14F-4D97-AF65-F5344CB8AC3E}">
        <p14:creationId xmlns:p14="http://schemas.microsoft.com/office/powerpoint/2010/main" val="345043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A3E5875B-0AE3-61E9-755F-3B783B4F52B9}"/>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4A8E1D80-8364-92DD-AC34-E0BB16A1354C}"/>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3EFE2493-307E-19DF-2DFE-30C87924CDC2}"/>
              </a:ext>
            </a:extLst>
          </p:cNvPr>
          <p:cNvSpPr>
            <a:spLocks noGrp="1" noChangeArrowheads="1"/>
          </p:cNvSpPr>
          <p:nvPr>
            <p:ph type="sldNum" sz="quarter" idx="12"/>
          </p:nvPr>
        </p:nvSpPr>
        <p:spPr>
          <a:ln/>
        </p:spPr>
        <p:txBody>
          <a:bodyPr/>
          <a:lstStyle>
            <a:lvl1pPr>
              <a:defRPr/>
            </a:lvl1pPr>
          </a:lstStyle>
          <a:p>
            <a:pPr>
              <a:defRPr/>
            </a:pPr>
            <a:fld id="{BF6DCDF3-3107-4176-9D76-58FAFEAB0733}" type="slidenum">
              <a:rPr lang="es-ES" altLang="es-ES"/>
              <a:pPr>
                <a:defRPr/>
              </a:pPr>
              <a:t>‹Nº›</a:t>
            </a:fld>
            <a:endParaRPr lang="es-ES" altLang="es-ES"/>
          </a:p>
        </p:txBody>
      </p:sp>
    </p:spTree>
    <p:extLst>
      <p:ext uri="{BB962C8B-B14F-4D97-AF65-F5344CB8AC3E}">
        <p14:creationId xmlns:p14="http://schemas.microsoft.com/office/powerpoint/2010/main" val="49053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021A647D-397F-6B28-7DE1-BEC7F4D650FC}"/>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6B0613DC-790D-9497-F86E-5CEF5BCE9CA9}"/>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35F4D559-3A2F-E577-E23B-169BBC29AEEA}"/>
              </a:ext>
            </a:extLst>
          </p:cNvPr>
          <p:cNvSpPr>
            <a:spLocks noGrp="1" noChangeArrowheads="1"/>
          </p:cNvSpPr>
          <p:nvPr>
            <p:ph type="sldNum" sz="quarter" idx="12"/>
          </p:nvPr>
        </p:nvSpPr>
        <p:spPr>
          <a:ln/>
        </p:spPr>
        <p:txBody>
          <a:bodyPr/>
          <a:lstStyle>
            <a:lvl1pPr>
              <a:defRPr/>
            </a:lvl1pPr>
          </a:lstStyle>
          <a:p>
            <a:pPr>
              <a:defRPr/>
            </a:pPr>
            <a:fld id="{D52873A8-A4DE-46EE-A1BD-57418C3CC141}" type="slidenum">
              <a:rPr lang="es-ES" altLang="es-ES"/>
              <a:pPr>
                <a:defRPr/>
              </a:pPr>
              <a:t>‹Nº›</a:t>
            </a:fld>
            <a:endParaRPr lang="es-ES" altLang="es-ES"/>
          </a:p>
        </p:txBody>
      </p:sp>
    </p:spTree>
    <p:extLst>
      <p:ext uri="{BB962C8B-B14F-4D97-AF65-F5344CB8AC3E}">
        <p14:creationId xmlns:p14="http://schemas.microsoft.com/office/powerpoint/2010/main" val="413302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457200" y="1981200"/>
            <a:ext cx="40386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48200" y="1981200"/>
            <a:ext cx="40386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a:extLst>
              <a:ext uri="{FF2B5EF4-FFF2-40B4-BE49-F238E27FC236}">
                <a16:creationId xmlns:a16="http://schemas.microsoft.com/office/drawing/2014/main" id="{14681995-505D-2D49-EDC8-E598F70C950E}"/>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id="{36B1AF64-E5DC-A980-0F41-6979735A6423}"/>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id="{C0FE5BED-81C4-359B-E275-E111A89CA10A}"/>
              </a:ext>
            </a:extLst>
          </p:cNvPr>
          <p:cNvSpPr>
            <a:spLocks noGrp="1" noChangeArrowheads="1"/>
          </p:cNvSpPr>
          <p:nvPr>
            <p:ph type="sldNum" sz="quarter" idx="12"/>
          </p:nvPr>
        </p:nvSpPr>
        <p:spPr>
          <a:ln/>
        </p:spPr>
        <p:txBody>
          <a:bodyPr/>
          <a:lstStyle>
            <a:lvl1pPr>
              <a:defRPr/>
            </a:lvl1pPr>
          </a:lstStyle>
          <a:p>
            <a:pPr>
              <a:defRPr/>
            </a:pPr>
            <a:fld id="{8D81043E-748A-48CE-8142-7170A7BABD89}" type="slidenum">
              <a:rPr lang="es-ES" altLang="es-ES"/>
              <a:pPr>
                <a:defRPr/>
              </a:pPr>
              <a:t>‹Nº›</a:t>
            </a:fld>
            <a:endParaRPr lang="es-ES" altLang="es-ES"/>
          </a:p>
        </p:txBody>
      </p:sp>
    </p:spTree>
    <p:extLst>
      <p:ext uri="{BB962C8B-B14F-4D97-AF65-F5344CB8AC3E}">
        <p14:creationId xmlns:p14="http://schemas.microsoft.com/office/powerpoint/2010/main" val="100769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a:extLst>
              <a:ext uri="{FF2B5EF4-FFF2-40B4-BE49-F238E27FC236}">
                <a16:creationId xmlns:a16="http://schemas.microsoft.com/office/drawing/2014/main" id="{B386DEC9-9F99-E38B-AEFE-007B632AC5DB}"/>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8" name="Rectangle 5">
            <a:extLst>
              <a:ext uri="{FF2B5EF4-FFF2-40B4-BE49-F238E27FC236}">
                <a16:creationId xmlns:a16="http://schemas.microsoft.com/office/drawing/2014/main" id="{346E2A58-6191-FC4C-5C71-4E72D0B222E1}"/>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9" name="Rectangle 6">
            <a:extLst>
              <a:ext uri="{FF2B5EF4-FFF2-40B4-BE49-F238E27FC236}">
                <a16:creationId xmlns:a16="http://schemas.microsoft.com/office/drawing/2014/main" id="{6F60254A-EB61-8CCB-1F50-08217A25D36F}"/>
              </a:ext>
            </a:extLst>
          </p:cNvPr>
          <p:cNvSpPr>
            <a:spLocks noGrp="1" noChangeArrowheads="1"/>
          </p:cNvSpPr>
          <p:nvPr>
            <p:ph type="sldNum" sz="quarter" idx="12"/>
          </p:nvPr>
        </p:nvSpPr>
        <p:spPr>
          <a:ln/>
        </p:spPr>
        <p:txBody>
          <a:bodyPr/>
          <a:lstStyle>
            <a:lvl1pPr>
              <a:defRPr/>
            </a:lvl1pPr>
          </a:lstStyle>
          <a:p>
            <a:pPr>
              <a:defRPr/>
            </a:pPr>
            <a:fld id="{6B29768B-36A5-464D-8C22-E2310E7D8BD4}" type="slidenum">
              <a:rPr lang="es-ES" altLang="es-ES"/>
              <a:pPr>
                <a:defRPr/>
              </a:pPr>
              <a:t>‹Nº›</a:t>
            </a:fld>
            <a:endParaRPr lang="es-ES" altLang="es-ES"/>
          </a:p>
        </p:txBody>
      </p:sp>
    </p:spTree>
    <p:extLst>
      <p:ext uri="{BB962C8B-B14F-4D97-AF65-F5344CB8AC3E}">
        <p14:creationId xmlns:p14="http://schemas.microsoft.com/office/powerpoint/2010/main" val="12113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4">
            <a:extLst>
              <a:ext uri="{FF2B5EF4-FFF2-40B4-BE49-F238E27FC236}">
                <a16:creationId xmlns:a16="http://schemas.microsoft.com/office/drawing/2014/main" id="{8E1D15CD-7568-6DC8-1D19-90448FF90FAD}"/>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4" name="Rectangle 5">
            <a:extLst>
              <a:ext uri="{FF2B5EF4-FFF2-40B4-BE49-F238E27FC236}">
                <a16:creationId xmlns:a16="http://schemas.microsoft.com/office/drawing/2014/main" id="{48FF1EEB-07FE-DAEB-D8A0-39864FE9F439}"/>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5" name="Rectangle 6">
            <a:extLst>
              <a:ext uri="{FF2B5EF4-FFF2-40B4-BE49-F238E27FC236}">
                <a16:creationId xmlns:a16="http://schemas.microsoft.com/office/drawing/2014/main" id="{374E2468-5C18-E916-FEE3-D1107E5B3977}"/>
              </a:ext>
            </a:extLst>
          </p:cNvPr>
          <p:cNvSpPr>
            <a:spLocks noGrp="1" noChangeArrowheads="1"/>
          </p:cNvSpPr>
          <p:nvPr>
            <p:ph type="sldNum" sz="quarter" idx="12"/>
          </p:nvPr>
        </p:nvSpPr>
        <p:spPr>
          <a:ln/>
        </p:spPr>
        <p:txBody>
          <a:bodyPr/>
          <a:lstStyle>
            <a:lvl1pPr>
              <a:defRPr/>
            </a:lvl1pPr>
          </a:lstStyle>
          <a:p>
            <a:pPr>
              <a:defRPr/>
            </a:pPr>
            <a:fld id="{7B92290B-BBB8-4022-B00A-BAEBEBA1785D}" type="slidenum">
              <a:rPr lang="es-ES" altLang="es-ES"/>
              <a:pPr>
                <a:defRPr/>
              </a:pPr>
              <a:t>‹Nº›</a:t>
            </a:fld>
            <a:endParaRPr lang="es-ES" altLang="es-ES"/>
          </a:p>
        </p:txBody>
      </p:sp>
    </p:spTree>
    <p:extLst>
      <p:ext uri="{BB962C8B-B14F-4D97-AF65-F5344CB8AC3E}">
        <p14:creationId xmlns:p14="http://schemas.microsoft.com/office/powerpoint/2010/main" val="25293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2305A5-477D-6842-635D-9C5CE1EADAD6}"/>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3" name="Rectangle 5">
            <a:extLst>
              <a:ext uri="{FF2B5EF4-FFF2-40B4-BE49-F238E27FC236}">
                <a16:creationId xmlns:a16="http://schemas.microsoft.com/office/drawing/2014/main" id="{C5B43360-95E5-327F-B406-8AACFB69CB58}"/>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4" name="Rectangle 6">
            <a:extLst>
              <a:ext uri="{FF2B5EF4-FFF2-40B4-BE49-F238E27FC236}">
                <a16:creationId xmlns:a16="http://schemas.microsoft.com/office/drawing/2014/main" id="{41F60ABC-F3A5-13AB-C6D4-03A48EE15C26}"/>
              </a:ext>
            </a:extLst>
          </p:cNvPr>
          <p:cNvSpPr>
            <a:spLocks noGrp="1" noChangeArrowheads="1"/>
          </p:cNvSpPr>
          <p:nvPr>
            <p:ph type="sldNum" sz="quarter" idx="12"/>
          </p:nvPr>
        </p:nvSpPr>
        <p:spPr>
          <a:ln/>
        </p:spPr>
        <p:txBody>
          <a:bodyPr/>
          <a:lstStyle>
            <a:lvl1pPr>
              <a:defRPr/>
            </a:lvl1pPr>
          </a:lstStyle>
          <a:p>
            <a:pPr>
              <a:defRPr/>
            </a:pPr>
            <a:fld id="{424D5B2C-47EC-4F9D-8404-B0AD881BD67C}" type="slidenum">
              <a:rPr lang="es-ES" altLang="es-ES"/>
              <a:pPr>
                <a:defRPr/>
              </a:pPr>
              <a:t>‹Nº›</a:t>
            </a:fld>
            <a:endParaRPr lang="es-ES" altLang="es-ES"/>
          </a:p>
        </p:txBody>
      </p:sp>
    </p:spTree>
    <p:extLst>
      <p:ext uri="{BB962C8B-B14F-4D97-AF65-F5344CB8AC3E}">
        <p14:creationId xmlns:p14="http://schemas.microsoft.com/office/powerpoint/2010/main" val="369655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996CD319-9DFD-6611-64BD-FADD51E39D93}"/>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id="{0F7EAAC4-356F-40E1-FB73-475B0FE49201}"/>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id="{B7F5DD80-6A8E-74C9-B299-87C63E1C1628}"/>
              </a:ext>
            </a:extLst>
          </p:cNvPr>
          <p:cNvSpPr>
            <a:spLocks noGrp="1" noChangeArrowheads="1"/>
          </p:cNvSpPr>
          <p:nvPr>
            <p:ph type="sldNum" sz="quarter" idx="12"/>
          </p:nvPr>
        </p:nvSpPr>
        <p:spPr>
          <a:ln/>
        </p:spPr>
        <p:txBody>
          <a:bodyPr/>
          <a:lstStyle>
            <a:lvl1pPr>
              <a:defRPr/>
            </a:lvl1pPr>
          </a:lstStyle>
          <a:p>
            <a:pPr>
              <a:defRPr/>
            </a:pPr>
            <a:fld id="{2A0E9B0A-0907-4A8B-838B-2C76C27594BC}" type="slidenum">
              <a:rPr lang="es-ES" altLang="es-ES"/>
              <a:pPr>
                <a:defRPr/>
              </a:pPr>
              <a:t>‹Nº›</a:t>
            </a:fld>
            <a:endParaRPr lang="es-ES" altLang="es-ES"/>
          </a:p>
        </p:txBody>
      </p:sp>
    </p:spTree>
    <p:extLst>
      <p:ext uri="{BB962C8B-B14F-4D97-AF65-F5344CB8AC3E}">
        <p14:creationId xmlns:p14="http://schemas.microsoft.com/office/powerpoint/2010/main" val="214443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F31BFC9D-61B9-053C-493E-C3BB0360331B}"/>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id="{9EF15BB7-1333-E9BC-B2D5-9741E9A6DABC}"/>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id="{873B1822-940A-118F-80B7-D40B2921A883}"/>
              </a:ext>
            </a:extLst>
          </p:cNvPr>
          <p:cNvSpPr>
            <a:spLocks noGrp="1" noChangeArrowheads="1"/>
          </p:cNvSpPr>
          <p:nvPr>
            <p:ph type="sldNum" sz="quarter" idx="12"/>
          </p:nvPr>
        </p:nvSpPr>
        <p:spPr>
          <a:ln/>
        </p:spPr>
        <p:txBody>
          <a:bodyPr/>
          <a:lstStyle>
            <a:lvl1pPr>
              <a:defRPr/>
            </a:lvl1pPr>
          </a:lstStyle>
          <a:p>
            <a:pPr>
              <a:defRPr/>
            </a:pPr>
            <a:fld id="{8BF9FDBD-5BD5-48B0-A22F-A3009EE38363}" type="slidenum">
              <a:rPr lang="es-ES" altLang="es-ES"/>
              <a:pPr>
                <a:defRPr/>
              </a:pPr>
              <a:t>‹Nº›</a:t>
            </a:fld>
            <a:endParaRPr lang="es-ES" altLang="es-ES"/>
          </a:p>
        </p:txBody>
      </p:sp>
    </p:spTree>
    <p:extLst>
      <p:ext uri="{BB962C8B-B14F-4D97-AF65-F5344CB8AC3E}">
        <p14:creationId xmlns:p14="http://schemas.microsoft.com/office/powerpoint/2010/main" val="196266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29879EA-2075-53E7-C50E-02C3F8F0545B}"/>
              </a:ext>
            </a:extLst>
          </p:cNvPr>
          <p:cNvSpPr>
            <a:spLocks noGrp="1" noChangeArrowheads="1"/>
          </p:cNvSpPr>
          <p:nvPr>
            <p:ph type="title"/>
          </p:nvPr>
        </p:nvSpPr>
        <p:spPr bwMode="auto">
          <a:xfrm>
            <a:off x="395288" y="188913"/>
            <a:ext cx="8229600" cy="671512"/>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s-ES" altLang="es-ES"/>
              <a:t>Haga clic para cambiar el estilo de título	</a:t>
            </a:r>
          </a:p>
        </p:txBody>
      </p:sp>
      <p:sp>
        <p:nvSpPr>
          <p:cNvPr id="5123" name="Rectangle 3">
            <a:extLst>
              <a:ext uri="{FF2B5EF4-FFF2-40B4-BE49-F238E27FC236}">
                <a16:creationId xmlns:a16="http://schemas.microsoft.com/office/drawing/2014/main" id="{20735FD8-6415-005C-23D3-0629456217DB}"/>
              </a:ext>
            </a:extLst>
          </p:cNvPr>
          <p:cNvSpPr>
            <a:spLocks noGrp="1" noChangeArrowheads="1"/>
          </p:cNvSpPr>
          <p:nvPr>
            <p:ph type="body" idx="1"/>
          </p:nvPr>
        </p:nvSpPr>
        <p:spPr bwMode="auto">
          <a:xfrm>
            <a:off x="457200" y="1981200"/>
            <a:ext cx="82296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5124" name="Rectangle 4">
            <a:extLst>
              <a:ext uri="{FF2B5EF4-FFF2-40B4-BE49-F238E27FC236}">
                <a16:creationId xmlns:a16="http://schemas.microsoft.com/office/drawing/2014/main" id="{A4C9C463-58FB-494E-E523-7D8C808948E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s-ES" altLang="es-ES"/>
          </a:p>
        </p:txBody>
      </p:sp>
      <p:sp>
        <p:nvSpPr>
          <p:cNvPr id="5125" name="Rectangle 5">
            <a:extLst>
              <a:ext uri="{FF2B5EF4-FFF2-40B4-BE49-F238E27FC236}">
                <a16:creationId xmlns:a16="http://schemas.microsoft.com/office/drawing/2014/main" id="{6060C216-6047-3453-9682-36752DB765AB}"/>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s-ES" altLang="es-ES"/>
          </a:p>
        </p:txBody>
      </p:sp>
      <p:sp>
        <p:nvSpPr>
          <p:cNvPr id="5126" name="Rectangle 6">
            <a:extLst>
              <a:ext uri="{FF2B5EF4-FFF2-40B4-BE49-F238E27FC236}">
                <a16:creationId xmlns:a16="http://schemas.microsoft.com/office/drawing/2014/main" id="{5B7B26A2-4877-C0A5-59C2-590463877D2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AF9837CE-2A34-41CC-A2E2-9865E31FC9EF}" type="slidenum">
              <a:rPr lang="es-ES" altLang="es-ES"/>
              <a:pPr>
                <a:defRPr/>
              </a:pPr>
              <a:t>‹Nº›</a:t>
            </a:fld>
            <a:endParaRPr lang="es-ES" altLang="es-ES"/>
          </a:p>
        </p:txBody>
      </p:sp>
    </p:spTree>
  </p:cSld>
  <p:clrMap bg1="dk2" tx1="lt1" bg2="dk1" tx2="lt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Lst>
  <p:txStyles>
    <p:titleStyle>
      <a:lvl1pPr algn="ctr" rtl="0" eaLnBrk="0" fontAlgn="base" hangingPunct="0">
        <a:spcBef>
          <a:spcPct val="0"/>
        </a:spcBef>
        <a:spcAft>
          <a:spcPct val="0"/>
        </a:spcAft>
        <a:defRPr sz="2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2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2912491E-8246-A3B6-D578-33CC6D8A03A2}"/>
              </a:ext>
            </a:extLst>
          </p:cNvPr>
          <p:cNvSpPr>
            <a:spLocks noChangeArrowheads="1"/>
          </p:cNvSpPr>
          <p:nvPr userDrawn="1"/>
        </p:nvSpPr>
        <p:spPr bwMode="auto">
          <a:xfrm>
            <a:off x="0" y="6021388"/>
            <a:ext cx="9144000" cy="836612"/>
          </a:xfrm>
          <a:prstGeom prst="rect">
            <a:avLst/>
          </a:prstGeom>
          <a:solidFill>
            <a:srgbClr val="223D71"/>
          </a:solidFill>
          <a:ln w="9525">
            <a:solidFill>
              <a:schemeClr val="tx1"/>
            </a:solidFill>
            <a:miter lim="800000"/>
            <a:headEnd/>
            <a:tailEnd/>
          </a:ln>
          <a:effectLst/>
        </p:spPr>
        <p:txBody>
          <a:bodyPr wrap="none"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s-ES" sz="1350">
              <a:solidFill>
                <a:srgbClr val="000000"/>
              </a:solidFill>
              <a:latin typeface="Arial" pitchFamily="34" charset="0"/>
              <a:cs typeface="MS PGothic" charset="0"/>
            </a:endParaRPr>
          </a:p>
        </p:txBody>
      </p:sp>
      <p:pic>
        <p:nvPicPr>
          <p:cNvPr id="13315" name="Picture 8" descr="logoDiapopeque2">
            <a:extLst>
              <a:ext uri="{FF2B5EF4-FFF2-40B4-BE49-F238E27FC236}">
                <a16:creationId xmlns:a16="http://schemas.microsoft.com/office/drawing/2014/main" id="{4FEDD138-F02A-16C9-2013-B25347C041E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164388" y="6165850"/>
            <a:ext cx="17319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1 Marcador de título">
            <a:extLst>
              <a:ext uri="{FF2B5EF4-FFF2-40B4-BE49-F238E27FC236}">
                <a16:creationId xmlns:a16="http://schemas.microsoft.com/office/drawing/2014/main" id="{7B537F81-F70F-CB51-4997-6F1B473C8F6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13317" name="2 Marcador de texto">
            <a:extLst>
              <a:ext uri="{FF2B5EF4-FFF2-40B4-BE49-F238E27FC236}">
                <a16:creationId xmlns:a16="http://schemas.microsoft.com/office/drawing/2014/main" id="{4E71AD91-19C9-5CE5-8824-2FC624E61858}"/>
              </a:ext>
            </a:extLst>
          </p:cNvPr>
          <p:cNvSpPr>
            <a:spLocks noGrp="1" noChangeArrowheads="1"/>
          </p:cNvSpPr>
          <p:nvPr>
            <p:ph type="body" idx="1"/>
          </p:nvPr>
        </p:nvSpPr>
        <p:spPr bwMode="auto">
          <a:xfrm>
            <a:off x="457200" y="1600200"/>
            <a:ext cx="82296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5" name="4 Marcador de pie de página">
            <a:extLst>
              <a:ext uri="{FF2B5EF4-FFF2-40B4-BE49-F238E27FC236}">
                <a16:creationId xmlns:a16="http://schemas.microsoft.com/office/drawing/2014/main" id="{0E7BC504-21C1-B1FE-B9AB-4BFBFD091F0C}"/>
              </a:ext>
            </a:extLst>
          </p:cNvPr>
          <p:cNvSpPr>
            <a:spLocks noGrp="1"/>
          </p:cNvSpPr>
          <p:nvPr>
            <p:ph type="ftr" sz="quarter" idx="3"/>
          </p:nvPr>
        </p:nvSpPr>
        <p:spPr>
          <a:xfrm>
            <a:off x="468313" y="6165850"/>
            <a:ext cx="2895600" cy="576263"/>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FFFFFF"/>
                </a:solidFill>
                <a:latin typeface="Calibri" pitchFamily="34" charset="0"/>
                <a:ea typeface="ＭＳ Ｐゴシック" charset="-128"/>
              </a:defRPr>
            </a:lvl1pPr>
          </a:lstStyle>
          <a:p>
            <a:pPr>
              <a:defRPr/>
            </a:pPr>
            <a:r>
              <a:rPr lang="es-ES" altLang="es-ES"/>
              <a:t>Título de la presentación</a:t>
            </a:r>
          </a:p>
          <a:p>
            <a:pPr>
              <a:defRPr/>
            </a:pPr>
            <a:r>
              <a:rPr lang="es-ES" altLang="es-ES"/>
              <a:t>Subtítulo</a:t>
            </a:r>
          </a:p>
          <a:p>
            <a:pPr>
              <a:defRPr/>
            </a:pPr>
            <a:r>
              <a:rPr lang="es-ES" altLang="es-ES"/>
              <a:t>Fecha</a:t>
            </a:r>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Lst>
  <p:txStyles>
    <p:titleStyle>
      <a:lvl1pPr algn="ctr" rtl="0" eaLnBrk="0" fontAlgn="base" hangingPunct="0">
        <a:spcBef>
          <a:spcPct val="0"/>
        </a:spcBef>
        <a:spcAft>
          <a:spcPct val="0"/>
        </a:spcAft>
        <a:defRPr sz="3300" kern="1200">
          <a:solidFill>
            <a:schemeClr val="tx1"/>
          </a:solidFill>
          <a:latin typeface="+mj-lt"/>
          <a:ea typeface="ＭＳ Ｐゴシック" pitchFamily="1" charset="-128"/>
          <a:cs typeface="ＭＳ Ｐゴシック" charset="0"/>
        </a:defRPr>
      </a:lvl1pPr>
      <a:lvl2pPr algn="ctr" rtl="0" eaLnBrk="0" fontAlgn="base" hangingPunct="0">
        <a:spcBef>
          <a:spcPct val="0"/>
        </a:spcBef>
        <a:spcAft>
          <a:spcPct val="0"/>
        </a:spcAft>
        <a:defRPr sz="3300">
          <a:solidFill>
            <a:schemeClr val="tx1"/>
          </a:solidFill>
          <a:latin typeface="Calibri" pitchFamily="34" charset="0"/>
          <a:ea typeface="ＭＳ Ｐゴシック" pitchFamily="1" charset="-128"/>
          <a:cs typeface="ＭＳ Ｐゴシック" charset="0"/>
        </a:defRPr>
      </a:lvl2pPr>
      <a:lvl3pPr algn="ctr" rtl="0" eaLnBrk="0" fontAlgn="base" hangingPunct="0">
        <a:spcBef>
          <a:spcPct val="0"/>
        </a:spcBef>
        <a:spcAft>
          <a:spcPct val="0"/>
        </a:spcAft>
        <a:defRPr sz="3300">
          <a:solidFill>
            <a:schemeClr val="tx1"/>
          </a:solidFill>
          <a:latin typeface="Calibri" pitchFamily="34" charset="0"/>
          <a:ea typeface="ＭＳ Ｐゴシック" pitchFamily="1" charset="-128"/>
          <a:cs typeface="ＭＳ Ｐゴシック" charset="0"/>
        </a:defRPr>
      </a:lvl3pPr>
      <a:lvl4pPr algn="ctr" rtl="0" eaLnBrk="0" fontAlgn="base" hangingPunct="0">
        <a:spcBef>
          <a:spcPct val="0"/>
        </a:spcBef>
        <a:spcAft>
          <a:spcPct val="0"/>
        </a:spcAft>
        <a:defRPr sz="3300">
          <a:solidFill>
            <a:schemeClr val="tx1"/>
          </a:solidFill>
          <a:latin typeface="Calibri" pitchFamily="34" charset="0"/>
          <a:ea typeface="ＭＳ Ｐゴシック" pitchFamily="1" charset="-128"/>
          <a:cs typeface="ＭＳ Ｐゴシック" charset="0"/>
        </a:defRPr>
      </a:lvl4pPr>
      <a:lvl5pPr algn="ctr" rtl="0" eaLnBrk="0" fontAlgn="base" hangingPunct="0">
        <a:spcBef>
          <a:spcPct val="0"/>
        </a:spcBef>
        <a:spcAft>
          <a:spcPct val="0"/>
        </a:spcAft>
        <a:defRPr sz="3300">
          <a:solidFill>
            <a:schemeClr val="tx1"/>
          </a:solidFill>
          <a:latin typeface="Calibri" pitchFamily="34" charset="0"/>
          <a:ea typeface="ＭＳ Ｐゴシック" pitchFamily="1" charset="-128"/>
          <a:cs typeface="ＭＳ Ｐゴシック"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 charset="-128"/>
          <a:cs typeface="ＭＳ Ｐゴシック" charset="0"/>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pitchFamily="1" charset="-128"/>
          <a:cs typeface="MS PGothic" charset="0"/>
        </a:defRPr>
      </a:lvl2pPr>
      <a:lvl3pPr marL="8572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ＭＳ Ｐゴシック" pitchFamily="1" charset="-128"/>
          <a:cs typeface="MS PGothic"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pitchFamily="1" charset="-128"/>
          <a:cs typeface="MS PGothic"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pitchFamily="1" charset="-128"/>
          <a:cs typeface="MS PGothic"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espublica.unizar.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82" name="Rectangle 2">
            <a:extLst>
              <a:ext uri="{FF2B5EF4-FFF2-40B4-BE49-F238E27FC236}">
                <a16:creationId xmlns:a16="http://schemas.microsoft.com/office/drawing/2014/main" id="{E96AC51A-8425-B39A-38B5-978651C03A0A}"/>
              </a:ext>
            </a:extLst>
          </p:cNvPr>
          <p:cNvSpPr>
            <a:spLocks noGrp="1" noChangeArrowheads="1"/>
          </p:cNvSpPr>
          <p:nvPr>
            <p:ph type="title"/>
          </p:nvPr>
        </p:nvSpPr>
        <p:spPr>
          <a:xfrm>
            <a:off x="755650" y="188913"/>
            <a:ext cx="7942263" cy="647700"/>
          </a:xfrm>
        </p:spPr>
        <p:txBody>
          <a:bodyPr/>
          <a:lstStyle/>
          <a:p>
            <a:pPr eaLnBrk="1" hangingPunct="1">
              <a:defRPr/>
            </a:pPr>
            <a:endParaRPr lang="es-ES" altLang="es-ES" sz="2000" b="1" dirty="0">
              <a:solidFill>
                <a:schemeClr val="tx1"/>
              </a:solidFill>
            </a:endParaRPr>
          </a:p>
        </p:txBody>
      </p:sp>
      <p:sp>
        <p:nvSpPr>
          <p:cNvPr id="686083" name="Rectangle 3">
            <a:extLst>
              <a:ext uri="{FF2B5EF4-FFF2-40B4-BE49-F238E27FC236}">
                <a16:creationId xmlns:a16="http://schemas.microsoft.com/office/drawing/2014/main" id="{032922E1-993C-49D1-B38B-6FCFF03CCC5B}"/>
              </a:ext>
            </a:extLst>
          </p:cNvPr>
          <p:cNvSpPr>
            <a:spLocks noGrp="1" noChangeArrowheads="1"/>
          </p:cNvSpPr>
          <p:nvPr>
            <p:ph type="body" idx="1"/>
          </p:nvPr>
        </p:nvSpPr>
        <p:spPr>
          <a:xfrm>
            <a:off x="346075" y="512763"/>
            <a:ext cx="8351838" cy="5761037"/>
          </a:xfrm>
        </p:spPr>
        <p:txBody>
          <a:bodyPr/>
          <a:lstStyle/>
          <a:p>
            <a:pPr marL="0" indent="0" algn="ctr" eaLnBrk="1" hangingPunct="1">
              <a:buFont typeface="Wingdings" panose="05000000000000000000" pitchFamily="2" charset="2"/>
              <a:buNone/>
              <a:defRPr/>
            </a:pPr>
            <a:endParaRPr lang="es-ES" altLang="es-ES" sz="2000" b="1" u="sng" dirty="0"/>
          </a:p>
          <a:p>
            <a:pPr marL="0" indent="0" algn="ctr">
              <a:buFont typeface="Wingdings" panose="05000000000000000000" pitchFamily="2" charset="2"/>
              <a:buNone/>
              <a:defRPr/>
            </a:pPr>
            <a:r>
              <a:rPr lang="en-US" sz="2000" b="1" dirty="0"/>
              <a:t>Sustainability Reporting for Robust Governance and Accountability in Turbulent Times. </a:t>
            </a:r>
          </a:p>
          <a:p>
            <a:pPr marL="0" indent="0" algn="ctr">
              <a:buFont typeface="Wingdings" panose="05000000000000000000" pitchFamily="2" charset="2"/>
              <a:buNone/>
              <a:defRPr/>
            </a:pPr>
            <a:endParaRPr lang="en-US" sz="2000" b="1" dirty="0"/>
          </a:p>
          <a:p>
            <a:pPr marL="0" indent="0" algn="ctr">
              <a:buFont typeface="Wingdings" panose="05000000000000000000" pitchFamily="2" charset="2"/>
              <a:buNone/>
              <a:defRPr/>
            </a:pPr>
            <a:r>
              <a:rPr lang="en-US" sz="2000" b="1" dirty="0"/>
              <a:t>A Delphi Study on Local-Owned Enterprise Preparers’ View.</a:t>
            </a:r>
          </a:p>
          <a:p>
            <a:pPr marL="0" indent="0" algn="ctr" eaLnBrk="1" hangingPunct="1">
              <a:buFont typeface="Wingdings" panose="05000000000000000000" pitchFamily="2" charset="2"/>
              <a:buNone/>
              <a:defRPr/>
            </a:pPr>
            <a:endParaRPr lang="en-US" altLang="es-ES" sz="2000" b="1" dirty="0"/>
          </a:p>
          <a:p>
            <a:pPr marL="0" indent="0" algn="ctr" eaLnBrk="1" hangingPunct="1">
              <a:buFont typeface="Wingdings" panose="05000000000000000000" pitchFamily="2" charset="2"/>
              <a:buNone/>
              <a:defRPr/>
            </a:pPr>
            <a:endParaRPr lang="en-US" altLang="es-ES" sz="2000" b="1" dirty="0"/>
          </a:p>
          <a:p>
            <a:pPr marL="0" indent="0" algn="ctr" eaLnBrk="1" hangingPunct="1">
              <a:buFont typeface="Wingdings" panose="05000000000000000000" pitchFamily="2" charset="2"/>
              <a:buNone/>
              <a:defRPr/>
            </a:pPr>
            <a:r>
              <a:rPr lang="en-US" altLang="es-ES" sz="2000" b="1" dirty="0"/>
              <a:t>		</a:t>
            </a:r>
          </a:p>
          <a:p>
            <a:pPr marL="0" indent="0" algn="ctr" eaLnBrk="1" hangingPunct="1">
              <a:buFont typeface="Wingdings" panose="05000000000000000000" pitchFamily="2" charset="2"/>
              <a:buNone/>
              <a:defRPr/>
            </a:pPr>
            <a:r>
              <a:rPr lang="en-US" altLang="es-ES" sz="2000" dirty="0"/>
              <a:t>Lourdes Torres </a:t>
            </a:r>
          </a:p>
          <a:p>
            <a:pPr marL="0" indent="0" algn="ctr" eaLnBrk="1" hangingPunct="1">
              <a:buFont typeface="Wingdings" panose="05000000000000000000" pitchFamily="2" charset="2"/>
              <a:buNone/>
              <a:defRPr/>
            </a:pPr>
            <a:r>
              <a:rPr lang="en-US" altLang="es-ES" sz="2000" dirty="0"/>
              <a:t>Lara Ripoll </a:t>
            </a:r>
          </a:p>
          <a:p>
            <a:pPr marL="0" indent="0" algn="ctr" eaLnBrk="1" hangingPunct="1">
              <a:buFont typeface="Wingdings" panose="05000000000000000000" pitchFamily="2" charset="2"/>
              <a:buNone/>
              <a:defRPr/>
            </a:pPr>
            <a:r>
              <a:rPr lang="en-US" altLang="es-ES" sz="2000" dirty="0"/>
              <a:t>Patricia </a:t>
            </a:r>
            <a:r>
              <a:rPr lang="en-US" altLang="es-ES" sz="2000" dirty="0" err="1"/>
              <a:t>Bachiller</a:t>
            </a:r>
            <a:r>
              <a:rPr lang="en-US" altLang="es-ES" sz="2000" dirty="0"/>
              <a:t> and </a:t>
            </a:r>
          </a:p>
          <a:p>
            <a:pPr marL="0" indent="0" algn="ctr" eaLnBrk="1" hangingPunct="1">
              <a:buFont typeface="Wingdings" panose="05000000000000000000" pitchFamily="2" charset="2"/>
              <a:buNone/>
              <a:defRPr/>
            </a:pPr>
            <a:r>
              <a:rPr lang="en-US" altLang="es-ES" sz="2000" dirty="0"/>
              <a:t>Vicente Pina</a:t>
            </a:r>
          </a:p>
          <a:p>
            <a:pPr marL="0" indent="0" algn="ctr" eaLnBrk="1" hangingPunct="1">
              <a:buFont typeface="Wingdings" panose="05000000000000000000" pitchFamily="2" charset="2"/>
              <a:buNone/>
              <a:defRPr/>
            </a:pPr>
            <a:endParaRPr lang="en-US" altLang="es-ES" sz="2000" dirty="0"/>
          </a:p>
          <a:p>
            <a:pPr marL="0" indent="0" algn="ctr" eaLnBrk="1" hangingPunct="1">
              <a:buFont typeface="Wingdings" panose="05000000000000000000" pitchFamily="2" charset="2"/>
              <a:buNone/>
              <a:defRPr/>
            </a:pPr>
            <a:r>
              <a:rPr lang="en-US" altLang="es-ES" sz="2000" dirty="0"/>
              <a:t>University of Zaragoza (Spain)</a:t>
            </a:r>
            <a:endParaRPr lang="es-ES" altLang="es-ES" sz="2400" dirty="0"/>
          </a:p>
          <a:p>
            <a:pPr marL="0" indent="0" algn="ctr" eaLnBrk="1" hangingPunct="1">
              <a:buFont typeface="Wingdings" panose="05000000000000000000" pitchFamily="2" charset="2"/>
              <a:buNone/>
              <a:defRPr/>
            </a:pPr>
            <a:r>
              <a:rPr lang="es-ES" altLang="es-ES" sz="2000" b="1" u="sng" dirty="0">
                <a:hlinkClick r:id="rId3"/>
              </a:rPr>
              <a:t>http://gespublica.unizar.es</a:t>
            </a:r>
            <a:endParaRPr lang="es-ES" altLang="es-ES" sz="2000" dirty="0"/>
          </a:p>
          <a:p>
            <a:pPr marL="0" indent="0" algn="ctr" eaLnBrk="1" hangingPunct="1">
              <a:buFont typeface="Wingdings" panose="05000000000000000000" pitchFamily="2" charset="2"/>
              <a:buNone/>
              <a:defRPr/>
            </a:pPr>
            <a:endParaRPr lang="es-ES" altLang="es-ES" sz="2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C1A346-857C-CF34-D6B5-AE5E173FDBA0}"/>
              </a:ext>
            </a:extLst>
          </p:cNvPr>
          <p:cNvSpPr>
            <a:spLocks noGrp="1"/>
          </p:cNvSpPr>
          <p:nvPr>
            <p:ph type="title"/>
          </p:nvPr>
        </p:nvSpPr>
        <p:spPr>
          <a:xfrm>
            <a:off x="395288" y="188913"/>
            <a:ext cx="8229600" cy="71437"/>
          </a:xfrm>
        </p:spPr>
        <p:txBody>
          <a:bodyPr/>
          <a:lstStyle/>
          <a:p>
            <a:pPr>
              <a:defRPr/>
            </a:pPr>
            <a:endParaRPr lang="es-ES"/>
          </a:p>
        </p:txBody>
      </p:sp>
      <p:graphicFrame>
        <p:nvGraphicFramePr>
          <p:cNvPr id="4" name="Marcador de contenido 3">
            <a:extLst>
              <a:ext uri="{FF2B5EF4-FFF2-40B4-BE49-F238E27FC236}">
                <a16:creationId xmlns:a16="http://schemas.microsoft.com/office/drawing/2014/main" id="{25FDEE25-BDE0-F1C7-8ADC-A2A8FDAEC666}"/>
              </a:ext>
            </a:extLst>
          </p:cNvPr>
          <p:cNvGraphicFramePr>
            <a:graphicFrameLocks noGrp="1"/>
          </p:cNvGraphicFramePr>
          <p:nvPr>
            <p:ph idx="1"/>
          </p:nvPr>
        </p:nvGraphicFramePr>
        <p:xfrm>
          <a:off x="684213" y="476250"/>
          <a:ext cx="8064500" cy="6211888"/>
        </p:xfrm>
        <a:graphic>
          <a:graphicData uri="http://schemas.openxmlformats.org/drawingml/2006/table">
            <a:tbl>
              <a:tblPr firstRow="1" firstCol="1" bandRow="1">
                <a:tableStyleId>{5C22544A-7EE6-4342-B048-85BDC9FD1C3A}</a:tableStyleId>
              </a:tblPr>
              <a:tblGrid>
                <a:gridCol w="1521604">
                  <a:extLst>
                    <a:ext uri="{9D8B030D-6E8A-4147-A177-3AD203B41FA5}">
                      <a16:colId xmlns:a16="http://schemas.microsoft.com/office/drawing/2014/main" val="20000"/>
                    </a:ext>
                  </a:extLst>
                </a:gridCol>
                <a:gridCol w="2130246">
                  <a:extLst>
                    <a:ext uri="{9D8B030D-6E8A-4147-A177-3AD203B41FA5}">
                      <a16:colId xmlns:a16="http://schemas.microsoft.com/office/drawing/2014/main" val="20001"/>
                    </a:ext>
                  </a:extLst>
                </a:gridCol>
                <a:gridCol w="912962">
                  <a:extLst>
                    <a:ext uri="{9D8B030D-6E8A-4147-A177-3AD203B41FA5}">
                      <a16:colId xmlns:a16="http://schemas.microsoft.com/office/drawing/2014/main" val="20002"/>
                    </a:ext>
                  </a:extLst>
                </a:gridCol>
                <a:gridCol w="1141203">
                  <a:extLst>
                    <a:ext uri="{9D8B030D-6E8A-4147-A177-3AD203B41FA5}">
                      <a16:colId xmlns:a16="http://schemas.microsoft.com/office/drawing/2014/main" val="20003"/>
                    </a:ext>
                  </a:extLst>
                </a:gridCol>
                <a:gridCol w="172435">
                  <a:extLst>
                    <a:ext uri="{9D8B030D-6E8A-4147-A177-3AD203B41FA5}">
                      <a16:colId xmlns:a16="http://schemas.microsoft.com/office/drawing/2014/main" val="20004"/>
                    </a:ext>
                  </a:extLst>
                </a:gridCol>
                <a:gridCol w="1957811">
                  <a:extLst>
                    <a:ext uri="{9D8B030D-6E8A-4147-A177-3AD203B41FA5}">
                      <a16:colId xmlns:a16="http://schemas.microsoft.com/office/drawing/2014/main" val="20005"/>
                    </a:ext>
                  </a:extLst>
                </a:gridCol>
                <a:gridCol w="228239">
                  <a:extLst>
                    <a:ext uri="{9D8B030D-6E8A-4147-A177-3AD203B41FA5}">
                      <a16:colId xmlns:a16="http://schemas.microsoft.com/office/drawing/2014/main" val="20006"/>
                    </a:ext>
                  </a:extLst>
                </a:gridCol>
              </a:tblGrid>
              <a:tr h="630985">
                <a:tc gridSpan="7">
                  <a:txBody>
                    <a:bodyPr/>
                    <a:lstStyle/>
                    <a:p>
                      <a:pPr>
                        <a:lnSpc>
                          <a:spcPct val="115000"/>
                        </a:lnSpc>
                        <a:spcAft>
                          <a:spcPts val="0"/>
                        </a:spcAft>
                      </a:pPr>
                      <a:r>
                        <a:rPr lang="en-GB" sz="1800" dirty="0">
                          <a:effectLst/>
                        </a:rPr>
                        <a:t>Spanish LOEs which reported NFR in 2018 and/or 2019</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107140">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marL="109220"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extLst>
                  <a:ext uri="{0D108BD9-81ED-4DB2-BD59-A6C34878D82A}">
                    <a16:rowId xmlns:a16="http://schemas.microsoft.com/office/drawing/2014/main" val="10001"/>
                  </a:ext>
                </a:extLst>
              </a:tr>
              <a:tr h="367790">
                <a:tc>
                  <a:txBody>
                    <a:bodyPr/>
                    <a:lstStyle/>
                    <a:p>
                      <a:pPr algn="ctr">
                        <a:lnSpc>
                          <a:spcPct val="115000"/>
                        </a:lnSpc>
                        <a:spcAft>
                          <a:spcPts val="0"/>
                        </a:spcAft>
                      </a:pPr>
                      <a:r>
                        <a:rPr lang="en-GB" sz="600">
                          <a:effectLst/>
                        </a:rPr>
                        <a:t>Local Government</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Company</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id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Year</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n-GB" sz="600">
                          <a:effectLst/>
                        </a:rPr>
                        <a:t>Service provided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02"/>
                  </a:ext>
                </a:extLst>
              </a:tr>
              <a:tr h="367790">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a:txBody>
                    <a:bodyPr/>
                    <a:lstStyle/>
                    <a:p>
                      <a:pPr algn="ctr">
                        <a:lnSpc>
                          <a:spcPct val="115000"/>
                        </a:lnSpc>
                        <a:spcAft>
                          <a:spcPts val="0"/>
                        </a:spcAft>
                      </a:pPr>
                      <a:r>
                        <a:rPr lang="en-GB" sz="600" dirty="0">
                          <a:effectLst/>
                        </a:rPr>
                        <a:t> </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n-GB"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03"/>
                  </a:ext>
                </a:extLst>
              </a:tr>
              <a:tr h="367790">
                <a:tc>
                  <a:txBody>
                    <a:bodyPr/>
                    <a:lstStyle/>
                    <a:p>
                      <a:pPr algn="ctr">
                        <a:lnSpc>
                          <a:spcPct val="115000"/>
                        </a:lnSpc>
                        <a:spcAft>
                          <a:spcPts val="0"/>
                        </a:spcAft>
                      </a:pPr>
                      <a:r>
                        <a:rPr lang="en-GB" sz="600">
                          <a:effectLst/>
                        </a:rPr>
                        <a:t>Madrid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Empresa Municipal de Transportes de Madrid, S.A.  (EMT)</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Madrid EMT</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Tranports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04"/>
                  </a:ext>
                </a:extLst>
              </a:tr>
              <a:tr h="367790">
                <a:tc>
                  <a:txBody>
                    <a:bodyPr/>
                    <a:lstStyle/>
                    <a:p>
                      <a:pPr algn="ctr">
                        <a:lnSpc>
                          <a:spcPct val="115000"/>
                        </a:lnSpc>
                        <a:spcAft>
                          <a:spcPts val="0"/>
                        </a:spcAft>
                      </a:pPr>
                      <a:r>
                        <a:rPr lang="es-ES" sz="600">
                          <a:effectLst/>
                        </a:rPr>
                        <a:t>Madrid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Madrid Destino Cultura, Turismo y Negocio, S.A.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Madrid Destino</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2018, 2019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Culture</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dirty="0"/>
                    </a:p>
                  </a:txBody>
                  <a:tcPr marL="84552" marR="84552" marT="42281" marB="42281"/>
                </a:tc>
                <a:extLst>
                  <a:ext uri="{0D108BD9-81ED-4DB2-BD59-A6C34878D82A}">
                    <a16:rowId xmlns:a16="http://schemas.microsoft.com/office/drawing/2014/main" val="10005"/>
                  </a:ext>
                </a:extLst>
              </a:tr>
              <a:tr h="367790">
                <a:tc>
                  <a:txBody>
                    <a:bodyPr/>
                    <a:lstStyle/>
                    <a:p>
                      <a:pPr algn="ctr">
                        <a:lnSpc>
                          <a:spcPct val="115000"/>
                        </a:lnSpc>
                        <a:spcAft>
                          <a:spcPts val="0"/>
                        </a:spcAft>
                      </a:pPr>
                      <a:r>
                        <a:rPr lang="es-ES" sz="600">
                          <a:effectLst/>
                        </a:rPr>
                        <a:t>Barcelona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Barcelona Activa SAU (SPM)</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Barcelona Activa</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2018, 2019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Employment</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dirty="0"/>
                    </a:p>
                  </a:txBody>
                  <a:tcPr marL="84552" marR="84552" marT="42281" marB="42281"/>
                </a:tc>
                <a:extLst>
                  <a:ext uri="{0D108BD9-81ED-4DB2-BD59-A6C34878D82A}">
                    <a16:rowId xmlns:a16="http://schemas.microsoft.com/office/drawing/2014/main" val="10006"/>
                  </a:ext>
                </a:extLst>
              </a:tr>
              <a:tr h="422556">
                <a:tc>
                  <a:txBody>
                    <a:bodyPr/>
                    <a:lstStyle/>
                    <a:p>
                      <a:pPr algn="ctr">
                        <a:lnSpc>
                          <a:spcPct val="115000"/>
                        </a:lnSpc>
                        <a:spcAft>
                          <a:spcPts val="0"/>
                        </a:spcAft>
                      </a:pPr>
                      <a:r>
                        <a:rPr lang="es-ES" sz="600">
                          <a:effectLst/>
                        </a:rPr>
                        <a:t>Barcelona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Barcelona de Servicios Municipales, SA (BSM)</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Barcelona BSM</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dirty="0">
                          <a:effectLst/>
                        </a:rPr>
                        <a:t>Culture</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dirty="0"/>
                    </a:p>
                  </a:txBody>
                  <a:tcPr marL="84552" marR="84552" marT="42281" marB="42281"/>
                </a:tc>
                <a:extLst>
                  <a:ext uri="{0D108BD9-81ED-4DB2-BD59-A6C34878D82A}">
                    <a16:rowId xmlns:a16="http://schemas.microsoft.com/office/drawing/2014/main" val="10007"/>
                  </a:ext>
                </a:extLst>
              </a:tr>
              <a:tr h="367790">
                <a:tc>
                  <a:txBody>
                    <a:bodyPr/>
                    <a:lstStyle/>
                    <a:p>
                      <a:pPr algn="ctr">
                        <a:lnSpc>
                          <a:spcPct val="115000"/>
                        </a:lnSpc>
                        <a:spcAft>
                          <a:spcPts val="0"/>
                        </a:spcAft>
                      </a:pPr>
                      <a:r>
                        <a:rPr lang="es-ES" sz="600">
                          <a:effectLst/>
                        </a:rPr>
                        <a:t>Valencia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Empresa municipal de Transports Urbans (EMT)</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Valencia EMT</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dirty="0" err="1">
                          <a:effectLst/>
                        </a:rPr>
                        <a:t>Tranports</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08"/>
                  </a:ext>
                </a:extLst>
              </a:tr>
              <a:tr h="528193">
                <a:tc>
                  <a:txBody>
                    <a:bodyPr/>
                    <a:lstStyle/>
                    <a:p>
                      <a:pPr algn="ctr">
                        <a:lnSpc>
                          <a:spcPct val="115000"/>
                        </a:lnSpc>
                        <a:spcAft>
                          <a:spcPts val="0"/>
                        </a:spcAft>
                      </a:pPr>
                      <a:r>
                        <a:rPr lang="es-ES" sz="600">
                          <a:effectLst/>
                        </a:rPr>
                        <a:t>Sevilla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Empresa Limpieza Pública del Ayuntamiento de Sevilla S.A.M. (LIPASAM)</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dirty="0">
                          <a:effectLst/>
                        </a:rPr>
                        <a:t>Sevilla LIPASAM</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2018, 2019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Urban cleaning</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09"/>
                  </a:ext>
                </a:extLst>
              </a:tr>
              <a:tr h="367790">
                <a:tc>
                  <a:txBody>
                    <a:bodyPr/>
                    <a:lstStyle/>
                    <a:p>
                      <a:pPr algn="ctr">
                        <a:lnSpc>
                          <a:spcPct val="115000"/>
                        </a:lnSpc>
                        <a:spcAft>
                          <a:spcPts val="0"/>
                        </a:spcAft>
                      </a:pPr>
                      <a:r>
                        <a:rPr lang="es-ES" sz="600">
                          <a:effectLst/>
                        </a:rPr>
                        <a:t>Sevilla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Transportes Urbanos de Sevilla, SAM (TUSSAM)</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Sevilla TUSSAM</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2018, 2019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Tranports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10"/>
                  </a:ext>
                </a:extLst>
              </a:tr>
              <a:tr h="422556">
                <a:tc>
                  <a:txBody>
                    <a:bodyPr/>
                    <a:lstStyle/>
                    <a:p>
                      <a:pPr algn="ctr">
                        <a:lnSpc>
                          <a:spcPct val="115000"/>
                        </a:lnSpc>
                        <a:spcAft>
                          <a:spcPts val="0"/>
                        </a:spcAft>
                      </a:pPr>
                      <a:r>
                        <a:rPr lang="es-ES" sz="600">
                          <a:effectLst/>
                        </a:rPr>
                        <a:t>Palma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dirty="0">
                          <a:effectLst/>
                        </a:rPr>
                        <a:t>Empresa municipal </a:t>
                      </a:r>
                      <a:r>
                        <a:rPr lang="es-ES" sz="600" dirty="0" err="1">
                          <a:effectLst/>
                        </a:rPr>
                        <a:t>d'Aigües</a:t>
                      </a:r>
                      <a:r>
                        <a:rPr lang="es-ES" sz="600" dirty="0">
                          <a:effectLst/>
                        </a:rPr>
                        <a:t> i </a:t>
                      </a:r>
                      <a:r>
                        <a:rPr lang="es-ES" sz="600" dirty="0" err="1">
                          <a:effectLst/>
                        </a:rPr>
                        <a:t>Clavegueram</a:t>
                      </a:r>
                      <a:r>
                        <a:rPr lang="es-ES" sz="600" dirty="0">
                          <a:effectLst/>
                        </a:rPr>
                        <a:t>, S.A. (EMAYA)</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Palma EMAYA</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2018, 2019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Water supply</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11"/>
                  </a:ext>
                </a:extLst>
              </a:tr>
              <a:tr h="367790">
                <a:tc>
                  <a:txBody>
                    <a:bodyPr/>
                    <a:lstStyle/>
                    <a:p>
                      <a:pPr algn="ctr">
                        <a:lnSpc>
                          <a:spcPct val="115000"/>
                        </a:lnSpc>
                        <a:spcAft>
                          <a:spcPts val="0"/>
                        </a:spcAft>
                      </a:pPr>
                      <a:r>
                        <a:rPr lang="es-ES" sz="600">
                          <a:effectLst/>
                        </a:rPr>
                        <a:t>Palma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Empresa municipal de Transports Urbans (EMT)</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Palma EMT</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Transports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12"/>
                  </a:ext>
                </a:extLst>
              </a:tr>
              <a:tr h="367790">
                <a:tc>
                  <a:txBody>
                    <a:bodyPr/>
                    <a:lstStyle/>
                    <a:p>
                      <a:pPr algn="ctr">
                        <a:lnSpc>
                          <a:spcPct val="115000"/>
                        </a:lnSpc>
                        <a:spcAft>
                          <a:spcPts val="0"/>
                        </a:spcAft>
                      </a:pPr>
                      <a:r>
                        <a:rPr lang="es-ES" sz="600">
                          <a:effectLst/>
                        </a:rPr>
                        <a:t>Las Palmas de Gran Canaria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Guaguas Municipales S.A.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Palmas Guaguas</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2018, 2019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Transports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13"/>
                  </a:ext>
                </a:extLst>
              </a:tr>
              <a:tr h="367790">
                <a:tc>
                  <a:txBody>
                    <a:bodyPr/>
                    <a:lstStyle/>
                    <a:p>
                      <a:pPr algn="ctr">
                        <a:lnSpc>
                          <a:spcPct val="115000"/>
                        </a:lnSpc>
                        <a:spcAft>
                          <a:spcPts val="0"/>
                        </a:spcAft>
                      </a:pPr>
                      <a:r>
                        <a:rPr lang="es-ES" sz="600">
                          <a:effectLst/>
                        </a:rPr>
                        <a:t>Córdoba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Saneamientos de Córdoba, S.A. (SADECO)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Córdoba SADECO</a:t>
                      </a:r>
                      <a:endParaRPr lang="es-ES" sz="1000">
                        <a:effectLst/>
                      </a:endParaRPr>
                    </a:p>
                    <a:p>
                      <a:pPr algn="ctr">
                        <a:lnSpc>
                          <a:spcPct val="115000"/>
                        </a:lnSpc>
                        <a:spcAft>
                          <a:spcPts val="0"/>
                        </a:spcAft>
                      </a:pPr>
                      <a:r>
                        <a:rPr lang="es-ES" sz="6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2018</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n-GB" sz="600">
                          <a:effectLst/>
                        </a:rPr>
                        <a:t>Waste collecting and treatment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hMerge="1">
                  <a:txBody>
                    <a:bodyPr/>
                    <a:lstStyle/>
                    <a:p>
                      <a:endParaRPr lang="es-ES"/>
                    </a:p>
                  </a:txBody>
                  <a:tcPr/>
                </a:tc>
                <a:tc>
                  <a:txBody>
                    <a:bodyPr/>
                    <a:lstStyle/>
                    <a:p>
                      <a:endParaRPr lang="es-ES" sz="1700"/>
                    </a:p>
                  </a:txBody>
                  <a:tcPr marL="84552" marR="84552" marT="42281" marB="42281"/>
                </a:tc>
                <a:extLst>
                  <a:ext uri="{0D108BD9-81ED-4DB2-BD59-A6C34878D82A}">
                    <a16:rowId xmlns:a16="http://schemas.microsoft.com/office/drawing/2014/main" val="10014"/>
                  </a:ext>
                </a:extLst>
              </a:tr>
              <a:tr h="422556">
                <a:tc>
                  <a:txBody>
                    <a:bodyPr/>
                    <a:lstStyle/>
                    <a:p>
                      <a:pPr algn="ctr">
                        <a:lnSpc>
                          <a:spcPct val="115000"/>
                        </a:lnSpc>
                        <a:spcAft>
                          <a:spcPts val="0"/>
                        </a:spcAft>
                      </a:pPr>
                      <a:r>
                        <a:rPr lang="es-ES" sz="600">
                          <a:effectLst/>
                        </a:rPr>
                        <a:t>Rivas- Vacíamadrid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Rivas-Vaciamadrid Empresa Municipal Servicios, S.A. (Rivamadrid)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Rivamadrid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a:txBody>
                    <a:bodyPr/>
                    <a:lstStyle/>
                    <a:p>
                      <a:pPr algn="ctr">
                        <a:lnSpc>
                          <a:spcPct val="115000"/>
                        </a:lnSpc>
                        <a:spcAft>
                          <a:spcPts val="0"/>
                        </a:spcAft>
                      </a:pPr>
                      <a:r>
                        <a:rPr lang="es-ES" sz="600">
                          <a:effectLst/>
                        </a:rPr>
                        <a:t>2019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gridSpan="2">
                  <a:txBody>
                    <a:bodyPr/>
                    <a:lstStyle/>
                    <a:p>
                      <a:pPr algn="ctr">
                        <a:lnSpc>
                          <a:spcPct val="115000"/>
                        </a:lnSpc>
                        <a:spcAft>
                          <a:spcPts val="0"/>
                        </a:spcAft>
                      </a:pPr>
                      <a:r>
                        <a:rPr lang="es-ES" sz="600">
                          <a:effectLst/>
                        </a:rPr>
                        <a:t>Municipally  services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63414" marR="63414" marT="0" marB="0" anchor="ctr"/>
                </a:tc>
                <a:tc hMerge="1">
                  <a:txBody>
                    <a:bodyPr/>
                    <a:lstStyle/>
                    <a:p>
                      <a:endParaRPr lang="es-ES"/>
                    </a:p>
                  </a:txBody>
                  <a:tcPr/>
                </a:tc>
                <a:tc>
                  <a:txBody>
                    <a:bodyPr/>
                    <a:lstStyle/>
                    <a:p>
                      <a:endParaRPr lang="es-ES" sz="1700" dirty="0"/>
                    </a:p>
                  </a:txBody>
                  <a:tcPr marL="84552" marR="84552" marT="42281" marB="42281"/>
                </a:tc>
                <a:extLst>
                  <a:ext uri="{0D108BD9-81ED-4DB2-BD59-A6C34878D82A}">
                    <a16:rowId xmlns:a16="http://schemas.microsoft.com/office/drawing/2014/main" val="1001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59504-FDB5-B1B8-3616-6F7BB2AE1FEE}"/>
              </a:ext>
            </a:extLst>
          </p:cNvPr>
          <p:cNvSpPr>
            <a:spLocks noGrp="1"/>
          </p:cNvSpPr>
          <p:nvPr>
            <p:ph type="title"/>
          </p:nvPr>
        </p:nvSpPr>
        <p:spPr>
          <a:xfrm>
            <a:off x="395288" y="188913"/>
            <a:ext cx="8229600" cy="1152525"/>
          </a:xfrm>
        </p:spPr>
        <p:txBody>
          <a:bodyPr/>
          <a:lstStyle/>
          <a:p>
            <a:pPr>
              <a:defRPr/>
            </a:pPr>
            <a: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a:t>
            </a:r>
            <a:b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Environmental indicators reported by company</a:t>
            </a:r>
            <a:endParaRPr lang="es-ES" sz="2000" dirty="0">
              <a:latin typeface="Times New Roman" panose="02020603050405020304" pitchFamily="18" charset="0"/>
              <a:cs typeface="Times New Roman" panose="02020603050405020304" pitchFamily="18" charset="0"/>
            </a:endParaRPr>
          </a:p>
        </p:txBody>
      </p:sp>
      <p:pic>
        <p:nvPicPr>
          <p:cNvPr id="35842" name="Marcador de contenido 3">
            <a:extLst>
              <a:ext uri="{FF2B5EF4-FFF2-40B4-BE49-F238E27FC236}">
                <a16:creationId xmlns:a16="http://schemas.microsoft.com/office/drawing/2014/main" id="{980C7607-BD3E-06EC-A65F-D6529EDDE2F1}"/>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4300" y="1333500"/>
            <a:ext cx="6934200" cy="44704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8B8A8-CB17-563F-FB59-5D2C13642F3D}"/>
              </a:ext>
            </a:extLst>
          </p:cNvPr>
          <p:cNvSpPr>
            <a:spLocks noGrp="1"/>
          </p:cNvSpPr>
          <p:nvPr>
            <p:ph type="title"/>
          </p:nvPr>
        </p:nvSpPr>
        <p:spPr/>
        <p:txBody>
          <a:bodyPr/>
          <a:lstStyle/>
          <a:p>
            <a:pPr>
              <a:defRPr/>
            </a:pPr>
            <a: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 </a:t>
            </a:r>
            <a:b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ES" sz="2000" b="1" dirty="0">
                <a:latin typeface="Times New Roman" panose="02020603050405020304" pitchFamily="18" charset="0"/>
                <a:cs typeface="Times New Roman" panose="02020603050405020304" pitchFamily="18" charset="0"/>
              </a:rPr>
              <a:t>Social </a:t>
            </a:r>
            <a:r>
              <a:rPr lang="es-ES" sz="2000" b="1" dirty="0" err="1">
                <a:latin typeface="Times New Roman" panose="02020603050405020304" pitchFamily="18" charset="0"/>
                <a:cs typeface="Times New Roman" panose="02020603050405020304" pitchFamily="18" charset="0"/>
              </a:rPr>
              <a:t>indicators</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reported</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by</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company</a:t>
            </a:r>
            <a:endParaRPr lang="es-ES" sz="2000" b="1" dirty="0">
              <a:latin typeface="Times New Roman" panose="02020603050405020304" pitchFamily="18" charset="0"/>
              <a:cs typeface="Times New Roman" panose="02020603050405020304" pitchFamily="18" charset="0"/>
            </a:endParaRPr>
          </a:p>
        </p:txBody>
      </p:sp>
      <p:pic>
        <p:nvPicPr>
          <p:cNvPr id="36866" name="Gráfico 2">
            <a:extLst>
              <a:ext uri="{FF2B5EF4-FFF2-40B4-BE49-F238E27FC236}">
                <a16:creationId xmlns:a16="http://schemas.microsoft.com/office/drawing/2014/main" id="{450BB609-1D0B-6BC5-57CF-D261131C468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600" y="1549400"/>
            <a:ext cx="78994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F0B73-22D4-7F18-E452-0742C7D52F05}"/>
              </a:ext>
            </a:extLst>
          </p:cNvPr>
          <p:cNvSpPr>
            <a:spLocks noGrp="1"/>
          </p:cNvSpPr>
          <p:nvPr>
            <p:ph type="title"/>
          </p:nvPr>
        </p:nvSpPr>
        <p:spPr>
          <a:xfrm>
            <a:off x="395288" y="260350"/>
            <a:ext cx="8569325" cy="600075"/>
          </a:xfrm>
        </p:spPr>
        <p:txBody>
          <a:bodyPr/>
          <a:lstStyle/>
          <a:p>
            <a:pPr>
              <a:defRPr/>
            </a:pPr>
            <a: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 </a:t>
            </a:r>
            <a:br>
              <a:rPr lang="en-GB"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ES" sz="2000" b="1" dirty="0" err="1">
                <a:latin typeface="Times New Roman" panose="02020603050405020304" pitchFamily="18" charset="0"/>
                <a:cs typeface="Times New Roman" panose="02020603050405020304" pitchFamily="18" charset="0"/>
              </a:rPr>
              <a:t>Corporate</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governance</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indicators</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reported</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by</a:t>
            </a:r>
            <a:r>
              <a:rPr lang="es-ES" sz="2000" b="1" dirty="0">
                <a:latin typeface="Times New Roman" panose="02020603050405020304" pitchFamily="18" charset="0"/>
                <a:cs typeface="Times New Roman" panose="02020603050405020304" pitchFamily="18" charset="0"/>
              </a:rPr>
              <a:t> </a:t>
            </a:r>
            <a:r>
              <a:rPr lang="es-ES" sz="2000" b="1" dirty="0" err="1">
                <a:latin typeface="Times New Roman" panose="02020603050405020304" pitchFamily="18" charset="0"/>
                <a:cs typeface="Times New Roman" panose="02020603050405020304" pitchFamily="18" charset="0"/>
              </a:rPr>
              <a:t>company</a:t>
            </a:r>
            <a:endParaRPr lang="es-ES" sz="2000" b="1" dirty="0">
              <a:latin typeface="Times New Roman" panose="02020603050405020304" pitchFamily="18" charset="0"/>
              <a:cs typeface="Times New Roman" panose="02020603050405020304" pitchFamily="18" charset="0"/>
            </a:endParaRPr>
          </a:p>
        </p:txBody>
      </p:sp>
      <p:pic>
        <p:nvPicPr>
          <p:cNvPr id="37890" name="Gráfico 3">
            <a:extLst>
              <a:ext uri="{FF2B5EF4-FFF2-40B4-BE49-F238E27FC236}">
                <a16:creationId xmlns:a16="http://schemas.microsoft.com/office/drawing/2014/main" id="{187C544C-1207-0145-18E0-201A8A244F8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200" y="1485900"/>
            <a:ext cx="75692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426" name="Rectangle 2">
            <a:extLst>
              <a:ext uri="{FF2B5EF4-FFF2-40B4-BE49-F238E27FC236}">
                <a16:creationId xmlns:a16="http://schemas.microsoft.com/office/drawing/2014/main" id="{5DBE2D69-6884-CF0C-14B5-6C5632626B00}"/>
              </a:ext>
            </a:extLst>
          </p:cNvPr>
          <p:cNvSpPr>
            <a:spLocks noGrp="1" noChangeArrowheads="1"/>
          </p:cNvSpPr>
          <p:nvPr>
            <p:ph type="body" idx="1"/>
          </p:nvPr>
        </p:nvSpPr>
        <p:spPr>
          <a:xfrm>
            <a:off x="234156" y="566161"/>
            <a:ext cx="8675687" cy="6669088"/>
          </a:xfrm>
        </p:spPr>
        <p:txBody>
          <a:bodyPr/>
          <a:lstStyle/>
          <a:p>
            <a:pPr marL="0" indent="0" algn="ctr" eaLnBrk="1" hangingPunct="1">
              <a:lnSpc>
                <a:spcPct val="80000"/>
              </a:lnSpc>
              <a:buFont typeface="Wingdings" panose="05000000000000000000" pitchFamily="2" charset="2"/>
              <a:buNone/>
              <a:defRPr/>
            </a:pPr>
            <a:endParaRPr lang="es-ES" altLang="es-ES" sz="1800" b="1" dirty="0"/>
          </a:p>
          <a:p>
            <a:pPr marL="0" indent="0" algn="ctr" eaLnBrk="1" hangingPunct="1">
              <a:lnSpc>
                <a:spcPct val="80000"/>
              </a:lnSpc>
              <a:buFont typeface="Wingdings" panose="05000000000000000000" pitchFamily="2" charset="2"/>
              <a:buNone/>
              <a:defRPr/>
            </a:pPr>
            <a:r>
              <a:rPr lang="en-GB" altLang="es-ES" sz="2000" b="1" i="1"/>
              <a:t> </a:t>
            </a:r>
            <a:r>
              <a:rPr lang="en-GB" altLang="es-ES" sz="2000" b="1" i="1" dirty="0">
                <a:latin typeface="Times New Roman" panose="02020603050405020304" pitchFamily="18" charset="0"/>
                <a:cs typeface="Times New Roman" panose="02020603050405020304" pitchFamily="18" charset="0"/>
              </a:rPr>
              <a:t>b) </a:t>
            </a:r>
            <a:r>
              <a:rPr lang="en-GB" altLang="es-E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GB" altLang="es-ES" sz="2000" b="1" i="1" dirty="0">
                <a:latin typeface="Times New Roman" panose="02020603050405020304" pitchFamily="18" charset="0"/>
                <a:cs typeface="Times New Roman" panose="02020603050405020304" pitchFamily="18" charset="0"/>
              </a:rPr>
              <a:t>h</a:t>
            </a:r>
            <a:r>
              <a:rPr lang="en-GB" altLang="es-E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Delphi method</a:t>
            </a:r>
          </a:p>
          <a:p>
            <a:pPr marL="0" indent="0">
              <a:buFont typeface="Wingdings" panose="05000000000000000000" pitchFamily="2" charset="2"/>
              <a:buNone/>
              <a:defRPr/>
            </a:pPr>
            <a:endParaRPr lang="en-GB"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defRPr/>
            </a:pPr>
            <a:r>
              <a:rPr lang="en-GB" sz="2000" dirty="0">
                <a:latin typeface="Times New Roman" panose="02020603050405020304" pitchFamily="18" charset="0"/>
                <a:cs typeface="Times New Roman" panose="02020603050405020304" pitchFamily="18" charset="0"/>
              </a:rPr>
              <a:t>This method is used when</a:t>
            </a:r>
            <a:r>
              <a:rPr lang="en-GB"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it is </a:t>
            </a:r>
            <a:r>
              <a:rPr lang="en-GB"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possible </a:t>
            </a:r>
            <a:r>
              <a:rPr lang="en-GB" sz="2000" dirty="0">
                <a:latin typeface="Times New Roman" panose="02020603050405020304" pitchFamily="18" charset="0"/>
                <a:cs typeface="Times New Roman" panose="02020603050405020304" pitchFamily="18" charset="0"/>
              </a:rPr>
              <a:t>to use </a:t>
            </a:r>
            <a:r>
              <a:rPr lang="en-GB"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statistical methods </a:t>
            </a:r>
            <a:r>
              <a:rPr lang="en-GB" sz="2000" dirty="0">
                <a:latin typeface="Times New Roman" panose="02020603050405020304" pitchFamily="18" charset="0"/>
                <a:cs typeface="Times New Roman" panose="02020603050405020304" pitchFamily="18" charset="0"/>
              </a:rPr>
              <a:t>because there is not enough information. It is characterised by the selection of a </a:t>
            </a:r>
            <a:r>
              <a:rPr lang="en-GB"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panel of experts </a:t>
            </a:r>
            <a:r>
              <a:rPr lang="en-GB" sz="2000" dirty="0">
                <a:latin typeface="Times New Roman" panose="02020603050405020304" pitchFamily="18" charset="0"/>
                <a:cs typeface="Times New Roman" panose="02020603050405020304" pitchFamily="18" charset="0"/>
              </a:rPr>
              <a:t>who show their</a:t>
            </a:r>
            <a:r>
              <a:rPr lang="en-GB"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opinion</a:t>
            </a:r>
            <a:r>
              <a:rPr lang="en-GB"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through surveys. </a:t>
            </a:r>
          </a:p>
          <a:p>
            <a:pPr>
              <a:defRPr/>
            </a:pPr>
            <a:endParaRPr lang="en-GB" sz="2000" dirty="0">
              <a:latin typeface="Times New Roman" panose="02020603050405020304" pitchFamily="18" charset="0"/>
              <a:cs typeface="Times New Roman" panose="02020603050405020304" pitchFamily="18" charset="0"/>
            </a:endParaRPr>
          </a:p>
          <a:p>
            <a:pPr>
              <a:defRPr/>
            </a:pPr>
            <a:r>
              <a:rPr lang="en-US" altLang="es-ES" sz="2000" dirty="0">
                <a:latin typeface="Times New Roman" panose="02020603050405020304" pitchFamily="18" charset="0"/>
                <a:cs typeface="Times New Roman" panose="02020603050405020304" pitchFamily="18" charset="0"/>
              </a:rPr>
              <a:t>In this paper, it h</a:t>
            </a:r>
            <a:r>
              <a:rPr lang="en-GB" altLang="es-ES" sz="2000" dirty="0">
                <a:latin typeface="Times New Roman" panose="02020603050405020304" pitchFamily="18" charset="0"/>
                <a:cs typeface="Times New Roman" panose="02020603050405020304" pitchFamily="18" charset="0"/>
              </a:rPr>
              <a:t>as been used t</a:t>
            </a:r>
            <a:r>
              <a:rPr lang="en-GB" sz="2000" dirty="0">
                <a:latin typeface="Times New Roman" panose="02020603050405020304" pitchFamily="18" charset="0"/>
                <a:cs typeface="Times New Roman" panose="02020603050405020304" pitchFamily="18" charset="0"/>
              </a:rPr>
              <a:t>o analyse the </a:t>
            </a:r>
            <a:r>
              <a:rPr lang="en-GB" sz="2000" dirty="0">
                <a:solidFill>
                  <a:srgbClr val="FFC000"/>
                </a:solidFill>
                <a:latin typeface="Times New Roman" panose="02020603050405020304" pitchFamily="18" charset="0"/>
                <a:cs typeface="Times New Roman" panose="02020603050405020304" pitchFamily="18" charset="0"/>
              </a:rPr>
              <a:t>opinion</a:t>
            </a:r>
            <a:r>
              <a:rPr lang="en-GB" sz="2000" dirty="0">
                <a:latin typeface="Times New Roman" panose="02020603050405020304" pitchFamily="18" charset="0"/>
                <a:cs typeface="Times New Roman" panose="02020603050405020304" pitchFamily="18" charset="0"/>
              </a:rPr>
              <a:t> of the </a:t>
            </a:r>
            <a:r>
              <a:rPr lang="en-GB" sz="2000" dirty="0">
                <a:solidFill>
                  <a:srgbClr val="FFC000"/>
                </a:solidFill>
                <a:latin typeface="Times New Roman" panose="02020603050405020304" pitchFamily="18" charset="0"/>
                <a:cs typeface="Times New Roman" panose="02020603050405020304" pitchFamily="18" charset="0"/>
              </a:rPr>
              <a:t>preparers</a:t>
            </a:r>
            <a:r>
              <a:rPr lang="en-GB" sz="2000" dirty="0">
                <a:latin typeface="Times New Roman" panose="02020603050405020304" pitchFamily="18" charset="0"/>
                <a:cs typeface="Times New Roman" panose="02020603050405020304" pitchFamily="18" charset="0"/>
              </a:rPr>
              <a:t> who carried out the </a:t>
            </a:r>
            <a:r>
              <a:rPr lang="en-GB" sz="2000" dirty="0">
                <a:solidFill>
                  <a:srgbClr val="FFC000"/>
                </a:solidFill>
                <a:latin typeface="Times New Roman" panose="02020603050405020304" pitchFamily="18" charset="0"/>
                <a:cs typeface="Times New Roman" panose="02020603050405020304" pitchFamily="18" charset="0"/>
              </a:rPr>
              <a:t>first NFRs</a:t>
            </a:r>
            <a:r>
              <a:rPr lang="en-GB" sz="2000" dirty="0">
                <a:latin typeface="Times New Roman" panose="02020603050405020304" pitchFamily="18" charset="0"/>
                <a:cs typeface="Times New Roman" panose="02020603050405020304" pitchFamily="18" charset="0"/>
              </a:rPr>
              <a:t> in the Spanish LOEs</a:t>
            </a:r>
            <a:r>
              <a:rPr lang="es-ES"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 seven managers who </a:t>
            </a:r>
            <a:r>
              <a:rPr lang="en-US" sz="2000" dirty="0">
                <a:solidFill>
                  <a:srgbClr val="FFC000"/>
                </a:solidFill>
                <a:latin typeface="Times New Roman" panose="02020603050405020304" pitchFamily="18" charset="0"/>
                <a:cs typeface="Times New Roman" panose="02020603050405020304" pitchFamily="18" charset="0"/>
              </a:rPr>
              <a:t>accepted to collaborate</a:t>
            </a:r>
            <a:r>
              <a:rPr lang="en-US" sz="2000" dirty="0">
                <a:latin typeface="Times New Roman" panose="02020603050405020304" pitchFamily="18" charset="0"/>
                <a:cs typeface="Times New Roman" panose="02020603050405020304" pitchFamily="18" charset="0"/>
              </a:rPr>
              <a:t>, out of the </a:t>
            </a:r>
            <a:r>
              <a:rPr lang="en-US" sz="2000" dirty="0">
                <a:solidFill>
                  <a:srgbClr val="FFC000"/>
                </a:solidFill>
                <a:latin typeface="Times New Roman" panose="02020603050405020304" pitchFamily="18" charset="0"/>
                <a:cs typeface="Times New Roman" panose="02020603050405020304" pitchFamily="18" charset="0"/>
              </a:rPr>
              <a:t>twelve</a:t>
            </a:r>
            <a:r>
              <a:rPr lang="en-US" sz="2000" dirty="0">
                <a:latin typeface="Times New Roman" panose="02020603050405020304" pitchFamily="18" charset="0"/>
                <a:cs typeface="Times New Roman" panose="02020603050405020304" pitchFamily="18" charset="0"/>
              </a:rPr>
              <a:t> corporations that disclose NFR.</a:t>
            </a:r>
          </a:p>
          <a:p>
            <a:pPr marL="0" indent="0">
              <a:buFont typeface="Wingdings" panose="05000000000000000000" pitchFamily="2" charset="2"/>
              <a:buNone/>
              <a:defRPr/>
            </a:pPr>
            <a:endParaRPr lang="en-US" sz="2000" dirty="0">
              <a:latin typeface="Times New Roman" panose="02020603050405020304" pitchFamily="18" charset="0"/>
              <a:cs typeface="Times New Roman" panose="02020603050405020304" pitchFamily="18" charset="0"/>
            </a:endParaRPr>
          </a:p>
          <a:p>
            <a:pPr>
              <a:defRPr/>
            </a:pPr>
            <a:r>
              <a:rPr lang="en-US" sz="2000" dirty="0">
                <a:solidFill>
                  <a:srgbClr val="FFC000"/>
                </a:solidFill>
                <a:latin typeface="Times New Roman" panose="02020603050405020304" pitchFamily="18" charset="0"/>
                <a:cs typeface="Times New Roman" panose="02020603050405020304" pitchFamily="18" charset="0"/>
              </a:rPr>
              <a:t>Consensus</a:t>
            </a:r>
            <a:r>
              <a:rPr lang="en-US" sz="2000" dirty="0">
                <a:latin typeface="Times New Roman" panose="02020603050405020304" pitchFamily="18" charset="0"/>
                <a:cs typeface="Times New Roman" panose="02020603050405020304" pitchFamily="18" charset="0"/>
              </a:rPr>
              <a:t> is achieved when the </a:t>
            </a:r>
            <a:r>
              <a:rPr lang="en-US" sz="2000" dirty="0">
                <a:solidFill>
                  <a:srgbClr val="FFC000"/>
                </a:solidFill>
                <a:latin typeface="Times New Roman" panose="02020603050405020304" pitchFamily="18" charset="0"/>
                <a:cs typeface="Times New Roman" panose="02020603050405020304" pitchFamily="18" charset="0"/>
              </a:rPr>
              <a:t>average value </a:t>
            </a:r>
            <a:r>
              <a:rPr lang="en-US" sz="2000" dirty="0">
                <a:latin typeface="Times New Roman" panose="02020603050405020304" pitchFamily="18" charset="0"/>
                <a:cs typeface="Times New Roman" panose="02020603050405020304" pitchFamily="18" charset="0"/>
              </a:rPr>
              <a:t>of the answers is between </a:t>
            </a:r>
            <a:r>
              <a:rPr lang="en-US" sz="2000" dirty="0">
                <a:solidFill>
                  <a:srgbClr val="FFC000"/>
                </a:solidFill>
                <a:latin typeface="Times New Roman" panose="02020603050405020304" pitchFamily="18" charset="0"/>
                <a:cs typeface="Times New Roman" panose="02020603050405020304" pitchFamily="18" charset="0"/>
              </a:rPr>
              <a:t>1 and 2.33 </a:t>
            </a:r>
            <a:r>
              <a:rPr lang="en-US" sz="2000" dirty="0">
                <a:latin typeface="Times New Roman" panose="02020603050405020304" pitchFamily="18" charset="0"/>
                <a:cs typeface="Times New Roman" panose="02020603050405020304" pitchFamily="18" charset="0"/>
              </a:rPr>
              <a:t>or between </a:t>
            </a:r>
            <a:r>
              <a:rPr lang="en-US" sz="2000" dirty="0">
                <a:solidFill>
                  <a:srgbClr val="FFC000"/>
                </a:solidFill>
                <a:latin typeface="Times New Roman" panose="02020603050405020304" pitchFamily="18" charset="0"/>
                <a:cs typeface="Times New Roman" panose="02020603050405020304" pitchFamily="18" charset="0"/>
              </a:rPr>
              <a:t>3.66 and 5, or </a:t>
            </a:r>
            <a:r>
              <a:rPr lang="en-US" sz="2000" dirty="0">
                <a:latin typeface="Times New Roman" panose="02020603050405020304" pitchFamily="18" charset="0"/>
                <a:cs typeface="Times New Roman" panose="02020603050405020304" pitchFamily="18" charset="0"/>
              </a:rPr>
              <a:t>when an answer has a </a:t>
            </a:r>
            <a:r>
              <a:rPr lang="en-US" sz="2000" dirty="0">
                <a:solidFill>
                  <a:srgbClr val="FFC000"/>
                </a:solidFill>
                <a:latin typeface="Times New Roman" panose="02020603050405020304" pitchFamily="18" charset="0"/>
                <a:cs typeface="Times New Roman" panose="02020603050405020304" pitchFamily="18" charset="0"/>
              </a:rPr>
              <a:t>percentage equal to </a:t>
            </a:r>
            <a:r>
              <a:rPr lang="en-US" sz="2000" dirty="0">
                <a:latin typeface="Times New Roman" panose="02020603050405020304" pitchFamily="18" charset="0"/>
                <a:cs typeface="Times New Roman" panose="02020603050405020304" pitchFamily="18" charset="0"/>
              </a:rPr>
              <a:t>or</a:t>
            </a:r>
            <a:r>
              <a:rPr lang="en-US" sz="2000" dirty="0">
                <a:solidFill>
                  <a:srgbClr val="FFC000"/>
                </a:solidFill>
                <a:latin typeface="Times New Roman" panose="02020603050405020304" pitchFamily="18" charset="0"/>
                <a:cs typeface="Times New Roman" panose="02020603050405020304" pitchFamily="18" charset="0"/>
              </a:rPr>
              <a:t> greater than 80% </a:t>
            </a:r>
            <a:r>
              <a:rPr lang="en-US" sz="2000" dirty="0">
                <a:latin typeface="Times New Roman" panose="02020603050405020304" pitchFamily="18" charset="0"/>
                <a:cs typeface="Times New Roman" panose="02020603050405020304" pitchFamily="18" charset="0"/>
              </a:rPr>
              <a:t>of the votes. </a:t>
            </a:r>
            <a:r>
              <a:rPr lang="en-GB" sz="2000" dirty="0">
                <a:latin typeface="Times New Roman" panose="02020603050405020304" pitchFamily="18" charset="0"/>
                <a:cs typeface="Times New Roman" panose="02020603050405020304" pitchFamily="18" charset="0"/>
              </a:rPr>
              <a:t>In case of </a:t>
            </a:r>
            <a:r>
              <a:rPr lang="en-GB" sz="2000" dirty="0">
                <a:solidFill>
                  <a:srgbClr val="FFC000"/>
                </a:solidFill>
                <a:latin typeface="Times New Roman" panose="02020603050405020304" pitchFamily="18" charset="0"/>
                <a:cs typeface="Times New Roman" panose="02020603050405020304" pitchFamily="18" charset="0"/>
              </a:rPr>
              <a:t>divergence</a:t>
            </a:r>
            <a:r>
              <a:rPr lang="en-GB" sz="2000" dirty="0">
                <a:latin typeface="Times New Roman" panose="02020603050405020304" pitchFamily="18" charset="0"/>
                <a:cs typeface="Times New Roman" panose="02020603050405020304" pitchFamily="18" charset="0"/>
              </a:rPr>
              <a:t>, we have chosen the </a:t>
            </a:r>
            <a:r>
              <a:rPr lang="en-GB" sz="2000" dirty="0">
                <a:solidFill>
                  <a:srgbClr val="FFC000"/>
                </a:solidFill>
                <a:latin typeface="Times New Roman" panose="02020603050405020304" pitchFamily="18" charset="0"/>
                <a:cs typeface="Times New Roman" panose="02020603050405020304" pitchFamily="18" charset="0"/>
              </a:rPr>
              <a:t>most restrictive</a:t>
            </a:r>
            <a:r>
              <a:rPr lang="en-GB" sz="2000" dirty="0">
                <a:latin typeface="Times New Roman" panose="02020603050405020304" pitchFamily="18" charset="0"/>
                <a:cs typeface="Times New Roman" panose="02020603050405020304" pitchFamily="18" charset="0"/>
              </a:rPr>
              <a:t> to decide to go to the </a:t>
            </a:r>
            <a:r>
              <a:rPr lang="en-GB" sz="2000" dirty="0">
                <a:solidFill>
                  <a:srgbClr val="FFC000"/>
                </a:solidFill>
                <a:latin typeface="Times New Roman" panose="02020603050405020304" pitchFamily="18" charset="0"/>
                <a:cs typeface="Times New Roman" panose="02020603050405020304" pitchFamily="18" charset="0"/>
              </a:rPr>
              <a:t>second round</a:t>
            </a:r>
            <a:r>
              <a:rPr lang="en-GB" sz="2000" dirty="0">
                <a:latin typeface="Times New Roman" panose="02020603050405020304" pitchFamily="18" charset="0"/>
                <a:cs typeface="Times New Roman" panose="02020603050405020304" pitchFamily="18" charset="0"/>
              </a:rPr>
              <a:t>. </a:t>
            </a:r>
          </a:p>
          <a:p>
            <a:pPr>
              <a:defRPr/>
            </a:pPr>
            <a:endParaRPr lang="en-GB" sz="2000" dirty="0">
              <a:latin typeface="Times New Roman" panose="02020603050405020304" pitchFamily="18" charset="0"/>
              <a:cs typeface="Times New Roman" panose="02020603050405020304" pitchFamily="18" charset="0"/>
            </a:endParaRPr>
          </a:p>
          <a:p>
            <a:pPr>
              <a:defRPr/>
            </a:pPr>
            <a:r>
              <a:rPr lang="en-GB" sz="2000" dirty="0">
                <a:solidFill>
                  <a:srgbClr val="FFC000"/>
                </a:solidFill>
                <a:latin typeface="Times New Roman" panose="02020603050405020304" pitchFamily="18" charset="0"/>
                <a:cs typeface="Times New Roman" panose="02020603050405020304" pitchFamily="18" charset="0"/>
              </a:rPr>
              <a:t>Consensual answers </a:t>
            </a:r>
            <a:r>
              <a:rPr lang="en-GB" sz="2000" dirty="0">
                <a:latin typeface="Times New Roman" panose="02020603050405020304" pitchFamily="18" charset="0"/>
                <a:cs typeface="Times New Roman" panose="02020603050405020304" pitchFamily="18" charset="0"/>
              </a:rPr>
              <a:t>are important, but so are </a:t>
            </a:r>
            <a:r>
              <a:rPr lang="en-GB" sz="2000" dirty="0">
                <a:solidFill>
                  <a:srgbClr val="FFC000"/>
                </a:solidFill>
                <a:latin typeface="Times New Roman" panose="02020603050405020304" pitchFamily="18" charset="0"/>
                <a:cs typeface="Times New Roman" panose="02020603050405020304" pitchFamily="18" charset="0"/>
              </a:rPr>
              <a:t>non-consensual responses</a:t>
            </a:r>
            <a:r>
              <a:rPr lang="en-GB" sz="2000" dirty="0">
                <a:latin typeface="Times New Roman" panose="02020603050405020304" pitchFamily="18" charset="0"/>
                <a:cs typeface="Times New Roman" panose="02020603050405020304" pitchFamily="18" charset="0"/>
              </a:rPr>
              <a:t>.</a:t>
            </a:r>
          </a:p>
          <a:p>
            <a:pPr marL="0" indent="0">
              <a:buFont typeface="Wingdings" panose="05000000000000000000" pitchFamily="2" charset="2"/>
              <a:buNone/>
              <a:defRPr/>
            </a:pPr>
            <a:endParaRPr lang="en-GB" sz="2000" dirty="0">
              <a:latin typeface="Times New Roman" panose="02020603050405020304" pitchFamily="18" charset="0"/>
              <a:cs typeface="Times New Roman" panose="02020603050405020304" pitchFamily="18" charset="0"/>
            </a:endParaRPr>
          </a:p>
          <a:p>
            <a:pPr>
              <a:defRPr/>
            </a:pPr>
            <a:r>
              <a:rPr lang="en-US" sz="2000" dirty="0">
                <a:solidFill>
                  <a:srgbClr val="FFC000"/>
                </a:solidFill>
                <a:latin typeface="Times New Roman" panose="02020603050405020304" pitchFamily="18" charset="0"/>
                <a:cs typeface="Times New Roman" panose="02020603050405020304" pitchFamily="18" charset="0"/>
              </a:rPr>
              <a:t>Two rounds </a:t>
            </a:r>
            <a:r>
              <a:rPr lang="en-US" sz="2000" dirty="0">
                <a:latin typeface="Times New Roman" panose="02020603050405020304" pitchFamily="18" charset="0"/>
                <a:cs typeface="Times New Roman" panose="02020603050405020304" pitchFamily="18" charset="0"/>
              </a:rPr>
              <a:t>have been carried out to obtain consistent results.</a:t>
            </a:r>
            <a:endParaRPr lang="en-GB" sz="2000" dirty="0">
              <a:latin typeface="Times New Roman" panose="02020603050405020304" pitchFamily="18" charset="0"/>
              <a:cs typeface="Times New Roman" panose="02020603050405020304" pitchFamily="18" charset="0"/>
            </a:endParaRPr>
          </a:p>
          <a:p>
            <a:pPr lvl="1">
              <a:defRPr/>
            </a:pPr>
            <a:endParaRPr lang="en-GB" sz="1600"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endParaRPr lang="es-ES" sz="2000" dirty="0">
              <a:effectLst/>
            </a:endParaRPr>
          </a:p>
          <a:p>
            <a:pPr>
              <a:defRPr/>
            </a:pPr>
            <a:endParaRPr lang="en-GB" sz="2000" dirty="0">
              <a:effectLst/>
            </a:endParaRPr>
          </a:p>
          <a:p>
            <a:pPr>
              <a:defRPr/>
            </a:pPr>
            <a:endParaRPr lang="en-GB" sz="2000" dirty="0">
              <a:effectLst/>
            </a:endParaRPr>
          </a:p>
        </p:txBody>
      </p:sp>
      <p:sp>
        <p:nvSpPr>
          <p:cNvPr id="1127427" name="Rectangle 3">
            <a:extLst>
              <a:ext uri="{FF2B5EF4-FFF2-40B4-BE49-F238E27FC236}">
                <a16:creationId xmlns:a16="http://schemas.microsoft.com/office/drawing/2014/main" id="{1BBF24E9-2C74-0265-1FF3-98284FF1A5CE}"/>
              </a:ext>
            </a:extLst>
          </p:cNvPr>
          <p:cNvSpPr>
            <a:spLocks noGrp="1" noChangeArrowheads="1"/>
          </p:cNvSpPr>
          <p:nvPr>
            <p:ph type="title"/>
          </p:nvPr>
        </p:nvSpPr>
        <p:spPr>
          <a:xfrm>
            <a:off x="395288" y="188913"/>
            <a:ext cx="8229600" cy="287337"/>
          </a:xfrm>
        </p:spPr>
        <p:txBody>
          <a:bodyPr/>
          <a:lstStyle/>
          <a:p>
            <a:pPr eaLnBrk="1" hangingPunct="1">
              <a:defRPr/>
            </a:pPr>
            <a:r>
              <a:rPr lang="en-GB" altLang="es-ES" b="1" dirty="0">
                <a:latin typeface="Times New Roman" panose="02020603050405020304" pitchFamily="18" charset="0"/>
                <a:cs typeface="Times New Roman" panose="02020603050405020304" pitchFamily="18" charset="0"/>
              </a:rPr>
              <a:t>Methodology</a:t>
            </a:r>
            <a:r>
              <a:rPr lang="es-ES" altLang="es-ES" b="1" dirty="0">
                <a:latin typeface="Times New Roman" panose="02020603050405020304" pitchFamily="18" charset="0"/>
                <a:cs typeface="Times New Roman" panose="02020603050405020304" pitchFamily="18" charset="0"/>
              </a:rPr>
              <a:t> and </a:t>
            </a:r>
            <a:r>
              <a:rPr lang="es-ES" altLang="es-ES" b="1" dirty="0" err="1">
                <a:latin typeface="Times New Roman" panose="02020603050405020304" pitchFamily="18" charset="0"/>
                <a:cs typeface="Times New Roman" panose="02020603050405020304" pitchFamily="18" charset="0"/>
              </a:rPr>
              <a:t>results</a:t>
            </a:r>
            <a:r>
              <a:rPr lang="es-ES" altLang="es-ES" b="1" dirty="0">
                <a:latin typeface="Times New Roman" panose="02020603050405020304" pitchFamily="18" charset="0"/>
                <a:cs typeface="Times New Roman" panose="02020603050405020304" pitchFamily="18" charset="0"/>
              </a:rPr>
              <a:t> </a:t>
            </a:r>
            <a:endParaRPr lang="es-ES" altLang="es-ES"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70C02F2-5D11-574D-918C-7927668785F4}"/>
              </a:ext>
            </a:extLst>
          </p:cNvPr>
          <p:cNvSpPr/>
          <p:nvPr/>
        </p:nvSpPr>
        <p:spPr>
          <a:xfrm>
            <a:off x="468313" y="260350"/>
            <a:ext cx="8567737" cy="4980851"/>
          </a:xfrm>
          <a:prstGeom prst="rect">
            <a:avLst/>
          </a:prstGeom>
        </p:spPr>
        <p:txBody>
          <a:bodyPr>
            <a:spAutoFit/>
          </a:bodyPr>
          <a:lstStyle/>
          <a:p>
            <a:pPr algn="ctr">
              <a:lnSpc>
                <a:spcPct val="150000"/>
              </a:lnSpc>
              <a:spcAft>
                <a:spcPts val="600"/>
              </a:spcAft>
              <a:defRPr/>
            </a:pPr>
            <a:r>
              <a:rPr lang="en-GB" altLang="es-E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 and Conclusions</a:t>
            </a:r>
          </a:p>
          <a:p>
            <a:pPr algn="just">
              <a:lnSpc>
                <a:spcPct val="150000"/>
              </a:lnSpc>
              <a:spcAft>
                <a:spcPts val="1000"/>
              </a:spcAft>
              <a:defRPr/>
            </a:pPr>
            <a:endParaRPr lang="es-E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Aft>
                <a:spcPts val="1000"/>
              </a:spcAft>
              <a:defRPr/>
            </a:pPr>
            <a:endPar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defRPr/>
            </a:pP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environmental</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are the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KPI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typologies with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more indicators reported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LOEs (more than  80% on average). Most of them are included in the GRI proposal.</a:t>
            </a:r>
          </a:p>
          <a:p>
            <a:pPr>
              <a:defRPr/>
            </a:pP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defRPr/>
            </a:pPr>
            <a:endPar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Information on s</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ocial responsibility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tends to focus on issues of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equity</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inclusion</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human rights</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etc., which, although of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great importance</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do not provide information on the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intangible assets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the entities, relevant to explain the creation of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public value</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which can contribute to the effective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coordination</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collaborative networks.</a:t>
            </a:r>
            <a:endParaRPr 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72B9E78-0940-AE4E-DA15-DC7A6E6C3C14}"/>
              </a:ext>
            </a:extLst>
          </p:cNvPr>
          <p:cNvSpPr/>
          <p:nvPr/>
        </p:nvSpPr>
        <p:spPr>
          <a:xfrm>
            <a:off x="323850" y="-100013"/>
            <a:ext cx="8820150" cy="6900863"/>
          </a:xfrm>
          <a:prstGeom prst="rect">
            <a:avLst/>
          </a:prstGeom>
        </p:spPr>
        <p:txBody>
          <a:bodyPr>
            <a:spAutoFit/>
          </a:bodyPr>
          <a:lstStyle/>
          <a:p>
            <a:pPr algn="ctr">
              <a:lnSpc>
                <a:spcPct val="150000"/>
              </a:lnSpc>
              <a:spcAft>
                <a:spcPts val="1000"/>
              </a:spcAft>
              <a:defRPr/>
            </a:pPr>
            <a:r>
              <a:rPr lang="en-GB" altLang="es-E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 and Conclusions</a:t>
            </a:r>
          </a:p>
          <a:p>
            <a:pPr algn="just">
              <a:lnSpc>
                <a:spcPct val="150000"/>
              </a:lnSpc>
              <a:spcAft>
                <a:spcPts val="1000"/>
              </a:spcAft>
              <a:defRPr/>
            </a:pP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preparers</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consider that 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a:t>
            </a:r>
            <a:r>
              <a:rPr lang="en-GB" altLang="es-ES" sz="2000" u="sng"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 of NFR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to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improve the accountability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the activities carried out by the LOE and the</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information provided to citizens,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public administrations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suppliers.</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lnSpc>
                <a:spcPct val="150000"/>
              </a:lnSpc>
              <a:spcAft>
                <a:spcPts val="1000"/>
              </a:spcAft>
              <a:defRPr/>
            </a:pP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them, the disclosure of NFR allows the company to gain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legitimacy.</a:t>
            </a:r>
          </a:p>
          <a:p>
            <a:pPr algn="just">
              <a:lnSpc>
                <a:spcPct val="150000"/>
              </a:lnSpc>
              <a:spcAft>
                <a:spcPts val="1000"/>
              </a:spcAft>
              <a:defRPr/>
            </a:pPr>
            <a:endPar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Aft>
                <a:spcPts val="1000"/>
              </a:spcAft>
              <a:defRPr/>
            </a:pP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-However, they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not reach a consensus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a:t>
            </a:r>
            <a:r>
              <a:rPr lang="en-GB" altLang="es-ES" sz="2000" i="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 of NFR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LOEs is to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improve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compliance with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company objectives</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Therefore, the use of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sustainability</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disclosures for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decision making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currently a challenge for preparers and regulators.</a:t>
            </a:r>
          </a:p>
          <a:p>
            <a:pPr algn="just">
              <a:lnSpc>
                <a:spcPct val="150000"/>
              </a:lnSpc>
              <a:spcAft>
                <a:spcPts val="1000"/>
              </a:spcAft>
              <a:defRPr/>
            </a:pPr>
            <a:endPar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Aft>
                <a:spcPts val="1000"/>
              </a:spcAft>
              <a:defRPr/>
            </a:pP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EU and EFRAG should better define the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sustainability disclosure, </a:t>
            </a:r>
            <a:r>
              <a:rPr lang="en-US" altLang="es-ES" sz="2000" u="sng"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makes decisions based on this information, and </a:t>
            </a:r>
            <a:r>
              <a:rPr lang="en-US" altLang="es-ES" sz="2000" u="sng"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what purpose,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also detailing the </a:t>
            </a:r>
            <a:r>
              <a:rPr lang="en-US" altLang="es-ES" sz="2000" u="sng"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stakeholders,</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improve this information for robust governance.</a:t>
            </a:r>
            <a:endParaRPr lang="es-E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ángulo 1">
            <a:extLst>
              <a:ext uri="{FF2B5EF4-FFF2-40B4-BE49-F238E27FC236}">
                <a16:creationId xmlns:a16="http://schemas.microsoft.com/office/drawing/2014/main" id="{AB9DF1FD-F71B-813B-91C4-4ED4787251F1}"/>
              </a:ext>
            </a:extLst>
          </p:cNvPr>
          <p:cNvSpPr>
            <a:spLocks noChangeArrowheads="1"/>
          </p:cNvSpPr>
          <p:nvPr/>
        </p:nvSpPr>
        <p:spPr bwMode="auto">
          <a:xfrm>
            <a:off x="323850" y="0"/>
            <a:ext cx="8820150" cy="6684963"/>
          </a:xfrm>
          <a:prstGeom prst="rect">
            <a:avLst/>
          </a:prstGeom>
          <a:noFill/>
          <a:ln>
            <a:noFill/>
          </a:ln>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lnSpc>
                <a:spcPct val="150000"/>
              </a:lnSpc>
              <a:spcBef>
                <a:spcPct val="0"/>
              </a:spcBef>
              <a:spcAft>
                <a:spcPts val="600"/>
              </a:spcAft>
              <a:buClrTx/>
              <a:buSzTx/>
              <a:buFont typeface="Wingdings" panose="05000000000000000000" pitchFamily="2" charset="2"/>
              <a:buNone/>
              <a:defRPr/>
            </a:pPr>
            <a:r>
              <a:rPr lang="en-GB" altLang="es-E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 and Conclusions</a:t>
            </a:r>
          </a:p>
          <a:p>
            <a:pPr algn="ctr">
              <a:lnSpc>
                <a:spcPct val="150000"/>
              </a:lnSpc>
              <a:spcBef>
                <a:spcPct val="0"/>
              </a:spcBef>
              <a:spcAft>
                <a:spcPts val="600"/>
              </a:spcAft>
              <a:buClrTx/>
              <a:buSzTx/>
              <a:buFont typeface="Wingdings" panose="05000000000000000000" pitchFamily="2" charset="2"/>
              <a:buNone/>
              <a:defRPr/>
            </a:pPr>
            <a:endParaRPr lang="en-GB" altLang="es-E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ct val="0"/>
              </a:spcBef>
              <a:spcAft>
                <a:spcPts val="600"/>
              </a:spcAft>
              <a:buClrTx/>
              <a:buSzTx/>
              <a:buFontTx/>
              <a:buNone/>
              <a:defRPr/>
            </a:pP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preparers</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reach a consensus that </a:t>
            </a:r>
            <a:r>
              <a:rPr lang="en-GB" altLang="es-ES" sz="2000" u="sng"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NFR facilitates comparability</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over time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with respect to 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information provided by the Central government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other municipal companies of different local administrations.</a:t>
            </a:r>
          </a:p>
          <a:p>
            <a:pPr algn="just">
              <a:lnSpc>
                <a:spcPct val="150000"/>
              </a:lnSpc>
              <a:spcBef>
                <a:spcPct val="0"/>
              </a:spcBef>
              <a:spcAft>
                <a:spcPts val="600"/>
              </a:spcAft>
              <a:buClrTx/>
              <a:buSzTx/>
              <a:buFontTx/>
              <a:buNone/>
              <a:defRPr/>
            </a:pP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lack of confidence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information provided by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 LOEs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highlights the need to define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construct </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homogeneous indicators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 as not to undermine</a:t>
            </a:r>
            <a:r>
              <a:rPr lang="en-US"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their usefulness, comparability and reliability.</a:t>
            </a:r>
          </a:p>
          <a:p>
            <a:pPr algn="just">
              <a:lnSpc>
                <a:spcPct val="150000"/>
              </a:lnSpc>
              <a:spcBef>
                <a:spcPct val="0"/>
              </a:spcBef>
              <a:spcAft>
                <a:spcPts val="600"/>
              </a:spcAft>
              <a:buClrTx/>
              <a:buSzTx/>
              <a:buFontTx/>
              <a:buNone/>
              <a:defRPr/>
            </a:pPr>
            <a:endParaRPr lang="en-U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ct val="0"/>
              </a:spcBef>
              <a:spcAft>
                <a:spcPts val="600"/>
              </a:spcAft>
              <a:buClrTx/>
              <a:buSzTx/>
              <a:buFontTx/>
              <a:buNone/>
              <a:defRPr/>
            </a:pP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-Preparers</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consider the proposals</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sustainability of standard-setting bodies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improve the comparability of NFR to be positive. </a:t>
            </a:r>
          </a:p>
          <a:p>
            <a:pPr algn="just">
              <a:lnSpc>
                <a:spcPct val="150000"/>
              </a:lnSpc>
              <a:spcBef>
                <a:spcPct val="0"/>
              </a:spcBef>
              <a:spcAft>
                <a:spcPts val="600"/>
              </a:spcAft>
              <a:buClrTx/>
              <a:buSzTx/>
              <a:buFontTx/>
              <a:buNone/>
              <a:defRPr/>
            </a:pP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challenge</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now is to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converge</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different NFR models into a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single model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allows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real comparability,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enhancing its role in real robust governance.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ángulo 1">
            <a:extLst>
              <a:ext uri="{FF2B5EF4-FFF2-40B4-BE49-F238E27FC236}">
                <a16:creationId xmlns:a16="http://schemas.microsoft.com/office/drawing/2014/main" id="{DD673714-9ECB-9869-C440-7CFE2B39D603}"/>
              </a:ext>
            </a:extLst>
          </p:cNvPr>
          <p:cNvSpPr>
            <a:spLocks noChangeArrowheads="1"/>
          </p:cNvSpPr>
          <p:nvPr/>
        </p:nvSpPr>
        <p:spPr bwMode="auto">
          <a:xfrm>
            <a:off x="611188" y="404813"/>
            <a:ext cx="8281987" cy="6546850"/>
          </a:xfrm>
          <a:prstGeom prst="rect">
            <a:avLst/>
          </a:prstGeom>
          <a:noFill/>
          <a:ln>
            <a:noFill/>
          </a:ln>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lnSpc>
                <a:spcPct val="150000"/>
              </a:lnSpc>
              <a:spcBef>
                <a:spcPct val="0"/>
              </a:spcBef>
              <a:spcAft>
                <a:spcPts val="600"/>
              </a:spcAft>
              <a:buClrTx/>
              <a:buSzTx/>
              <a:buFont typeface="Wingdings" panose="05000000000000000000" pitchFamily="2" charset="2"/>
              <a:buNone/>
              <a:defRPr/>
            </a:pPr>
            <a:r>
              <a:rPr lang="en-GB" altLang="es-E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results and Conclusions</a:t>
            </a:r>
          </a:p>
          <a:p>
            <a:pPr algn="ctr">
              <a:lnSpc>
                <a:spcPct val="150000"/>
              </a:lnSpc>
              <a:spcBef>
                <a:spcPct val="0"/>
              </a:spcBef>
              <a:spcAft>
                <a:spcPts val="600"/>
              </a:spcAft>
              <a:buClrTx/>
              <a:buSzTx/>
              <a:buFont typeface="Wingdings" panose="05000000000000000000" pitchFamily="2" charset="2"/>
              <a:buNone/>
              <a:defRPr/>
            </a:pPr>
            <a:endPar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ct val="0"/>
              </a:spcBef>
              <a:spcAft>
                <a:spcPts val="600"/>
              </a:spcAft>
              <a:buClrTx/>
              <a:buSzTx/>
              <a:buFontTx/>
              <a:buNone/>
              <a:defRPr/>
            </a:pP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level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usefulness and the difficulty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applying environmental indicators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may vary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depending on the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service provided </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the company.</a:t>
            </a:r>
          </a:p>
          <a:p>
            <a:pPr algn="just">
              <a:lnSpc>
                <a:spcPct val="150000"/>
              </a:lnSpc>
              <a:spcBef>
                <a:spcPct val="0"/>
              </a:spcBef>
              <a:spcAft>
                <a:spcPts val="600"/>
              </a:spcAft>
              <a:buClrTx/>
              <a:buSzTx/>
              <a:buFontTx/>
              <a:buNone/>
              <a:defRPr/>
            </a:pP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Future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convergence</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models should combine the development of a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broad set of common indicators</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with the specific characteristics of </a:t>
            </a:r>
            <a:r>
              <a:rPr lang="en-GB" altLang="es-E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each industry</a:t>
            </a:r>
            <a:r>
              <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lnSpc>
                <a:spcPct val="150000"/>
              </a:lnSpc>
              <a:spcBef>
                <a:spcPct val="0"/>
              </a:spcBef>
              <a:spcAft>
                <a:spcPts val="600"/>
              </a:spcAft>
              <a:buClrTx/>
              <a:buSzTx/>
              <a:buFontTx/>
              <a:buNone/>
              <a:defRPr/>
            </a:pPr>
            <a:endPar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These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have allowed us to conclude that, at present,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sustainability disclosures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seek to justify that the entity is doing the </a:t>
            </a:r>
            <a:r>
              <a:rPr lang="en-US" sz="20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right thing to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create public value, rather than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providing useful information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build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effective structures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robust governance</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defRPr/>
            </a:pP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None/>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shortcoming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does not </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contribute to </a:t>
            </a:r>
            <a:r>
              <a:rPr lang="en-US" sz="2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development of collaborative networks</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cope with crises and turbulent times.</a:t>
            </a:r>
            <a:endParaRPr lang="en-GB"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ct val="0"/>
              </a:spcBef>
              <a:spcAft>
                <a:spcPts val="600"/>
              </a:spcAft>
              <a:buClrTx/>
              <a:buSzTx/>
              <a:buFontTx/>
              <a:buNone/>
              <a:defRPr/>
            </a:pPr>
            <a:endParaRPr lang="es-ES" alt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B806AB3-10B4-9605-9784-7C185EBD06DE}"/>
              </a:ext>
            </a:extLst>
          </p:cNvPr>
          <p:cNvSpPr>
            <a:spLocks noGrp="1" noChangeArrowheads="1"/>
          </p:cNvSpPr>
          <p:nvPr>
            <p:ph type="title" idx="4294967295"/>
          </p:nvPr>
        </p:nvSpPr>
        <p:spPr>
          <a:xfrm>
            <a:off x="755650" y="188913"/>
            <a:ext cx="7416800" cy="503237"/>
          </a:xfrm>
        </p:spPr>
        <p:txBody>
          <a:bodyPr/>
          <a:lstStyle/>
          <a:p>
            <a:pPr eaLnBrk="1" hangingPunct="1">
              <a:defRPr/>
            </a:pPr>
            <a:r>
              <a:rPr lang="es-ES" altLang="es-ES" dirty="0" err="1">
                <a:latin typeface="Times New Roman" panose="02020603050405020304" pitchFamily="18" charset="0"/>
                <a:ea typeface="ＭＳ Ｐゴシック" pitchFamily="34" charset="-128"/>
                <a:cs typeface="Times New Roman" panose="02020603050405020304" pitchFamily="18" charset="0"/>
              </a:rPr>
              <a:t>Introduction</a:t>
            </a:r>
            <a:endParaRPr lang="es-ES_tradnl" altLang="es-ES" dirty="0">
              <a:latin typeface="Times New Roman" panose="02020603050405020304" pitchFamily="18" charset="0"/>
              <a:ea typeface="ＭＳ Ｐゴシック" pitchFamily="34" charset="-128"/>
              <a:cs typeface="Times New Roman" panose="02020603050405020304" pitchFamily="18" charset="0"/>
            </a:endParaRPr>
          </a:p>
        </p:txBody>
      </p:sp>
      <p:sp>
        <p:nvSpPr>
          <p:cNvPr id="11267" name="Rectangle 3">
            <a:extLst>
              <a:ext uri="{FF2B5EF4-FFF2-40B4-BE49-F238E27FC236}">
                <a16:creationId xmlns:a16="http://schemas.microsoft.com/office/drawing/2014/main" id="{E51B12A4-C1C6-4010-80A6-03A4104585BC}"/>
              </a:ext>
            </a:extLst>
          </p:cNvPr>
          <p:cNvSpPr>
            <a:spLocks noGrp="1" noChangeArrowheads="1"/>
          </p:cNvSpPr>
          <p:nvPr>
            <p:ph type="body" idx="4294967295"/>
          </p:nvPr>
        </p:nvSpPr>
        <p:spPr>
          <a:xfrm>
            <a:off x="179388" y="1341438"/>
            <a:ext cx="8964612" cy="5516562"/>
          </a:xfrm>
        </p:spPr>
        <p:txBody>
          <a:bodyPr/>
          <a:lstStyle/>
          <a:p>
            <a:pPr marL="0" indent="0" eaLnBrk="1" hangingPunct="1">
              <a:lnSpc>
                <a:spcPct val="90000"/>
              </a:lnSpc>
              <a:spcBef>
                <a:spcPts val="900"/>
              </a:spcBef>
              <a:buFont typeface="Wingdings" panose="05000000000000000000" pitchFamily="2" charset="2"/>
              <a:buNone/>
              <a:defRPr/>
            </a:pPr>
            <a:r>
              <a:rPr lang="es-ES" altLang="es-ES" sz="1500" b="1" dirty="0">
                <a:ea typeface="ＭＳ Ｐゴシック" charset="-128"/>
              </a:rPr>
              <a:t> </a:t>
            </a:r>
          </a:p>
          <a:p>
            <a:pPr eaLnBrk="1" hangingPunct="1">
              <a:lnSpc>
                <a:spcPct val="90000"/>
              </a:lnSpc>
              <a:spcBef>
                <a:spcPts val="900"/>
              </a:spcBef>
              <a:defRPr/>
            </a:pPr>
            <a:r>
              <a:rPr lang="en-GB" altLang="es-ES" sz="2000" dirty="0">
                <a:latin typeface="Times New Roman" panose="02020603050405020304" pitchFamily="18" charset="0"/>
                <a:ea typeface="ＭＳ Ｐゴシック" charset="-128"/>
                <a:cs typeface="Times New Roman" panose="02020603050405020304" pitchFamily="18" charset="0"/>
              </a:rPr>
              <a:t>In the eighties, private sector managerial initiatives, the New Public Management (NPM),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modified traditional Weberian and bureaucratic</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styles in</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public administrations, at different levels and speeds across countries.</a:t>
            </a:r>
          </a:p>
          <a:p>
            <a:pPr marL="0" indent="0" eaLnBrk="1" hangingPunct="1">
              <a:lnSpc>
                <a:spcPct val="90000"/>
              </a:lnSpc>
              <a:spcBef>
                <a:spcPts val="900"/>
              </a:spcBef>
              <a:buFont typeface="Wingdings" panose="05000000000000000000" pitchFamily="2" charset="2"/>
              <a:buNone/>
              <a:defRPr/>
            </a:pPr>
            <a:endParaRPr lang="en-GB" altLang="es-ES" sz="2000" dirty="0">
              <a:latin typeface="Times New Roman" panose="02020603050405020304" pitchFamily="18" charset="0"/>
              <a:ea typeface="ＭＳ Ｐゴシック" charset="-128"/>
              <a:cs typeface="Times New Roman" panose="02020603050405020304" pitchFamily="18" charset="0"/>
            </a:endParaRPr>
          </a:p>
          <a:p>
            <a:pPr eaLnBrk="1" hangingPunct="1">
              <a:lnSpc>
                <a:spcPct val="90000"/>
              </a:lnSpc>
              <a:spcBef>
                <a:spcPts val="900"/>
              </a:spcBef>
              <a:defRPr/>
            </a:pPr>
            <a:r>
              <a:rPr lang="en-GB" altLang="es-ES" sz="2000" dirty="0">
                <a:latin typeface="Times New Roman" panose="02020603050405020304" pitchFamily="18" charset="0"/>
                <a:ea typeface="ＭＳ Ｐゴシック" charset="-128"/>
                <a:cs typeface="Times New Roman" panose="02020603050405020304" pitchFamily="18" charset="0"/>
              </a:rPr>
              <a:t>In this 21st century, faced with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the lack of trust in governments </a:t>
            </a:r>
            <a:r>
              <a:rPr lang="en-GB" altLang="es-ES" sz="2000" dirty="0">
                <a:latin typeface="Times New Roman" panose="02020603050405020304" pitchFamily="18" charset="0"/>
                <a:ea typeface="ＭＳ Ｐゴシック" charset="-128"/>
                <a:cs typeface="Times New Roman" panose="02020603050405020304" pitchFamily="18" charset="0"/>
              </a:rPr>
              <a:t>caused by these reforms, the </a:t>
            </a:r>
            <a:r>
              <a:rPr lang="en-GB" sz="2000" dirty="0">
                <a:latin typeface="Times New Roman" panose="02020603050405020304" pitchFamily="18" charset="0"/>
                <a:cs typeface="Times New Roman" panose="02020603050405020304" pitchFamily="18" charset="0"/>
              </a:rPr>
              <a:t>New Public Governance</a:t>
            </a:r>
            <a:r>
              <a:rPr lang="en-GB" altLang="es-ES" sz="2000" dirty="0">
                <a:latin typeface="Times New Roman" panose="02020603050405020304" pitchFamily="18" charset="0"/>
                <a:ea typeface="ＭＳ Ｐゴシック" charset="-128"/>
                <a:cs typeface="Times New Roman" panose="02020603050405020304" pitchFamily="18" charset="0"/>
              </a:rPr>
              <a:t> (NPG) proposed the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involvement</a:t>
            </a:r>
            <a:r>
              <a:rPr lang="en-GB" altLang="es-ES" sz="2000" dirty="0">
                <a:latin typeface="Times New Roman" panose="02020603050405020304" pitchFamily="18" charset="0"/>
                <a:ea typeface="ＭＳ Ｐゴシック" charset="-128"/>
                <a:cs typeface="Times New Roman" panose="02020603050405020304" pitchFamily="18" charset="0"/>
              </a:rPr>
              <a:t> of citizens, civil associations and other stakeholders, through the creation of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collaborative networks </a:t>
            </a:r>
            <a:r>
              <a:rPr lang="en-GB" altLang="es-ES" sz="2000" dirty="0">
                <a:latin typeface="Times New Roman" panose="02020603050405020304" pitchFamily="18" charset="0"/>
                <a:ea typeface="ＭＳ Ｐゴシック" charset="-128"/>
                <a:cs typeface="Times New Roman" panose="02020603050405020304" pitchFamily="18" charset="0"/>
              </a:rPr>
              <a:t>in the design, development and delivery of public services, as well as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co-creation</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and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co-management</a:t>
            </a:r>
            <a:r>
              <a:rPr lang="en-GB" altLang="es-ES" sz="2000" dirty="0">
                <a:latin typeface="Times New Roman" panose="02020603050405020304" pitchFamily="18" charset="0"/>
                <a:ea typeface="ＭＳ Ｐゴシック" charset="-128"/>
                <a:cs typeface="Times New Roman" panose="02020603050405020304" pitchFamily="18" charset="0"/>
              </a:rPr>
              <a:t>. </a:t>
            </a:r>
          </a:p>
          <a:p>
            <a:pPr eaLnBrk="1" hangingPunct="1">
              <a:lnSpc>
                <a:spcPct val="90000"/>
              </a:lnSpc>
              <a:spcBef>
                <a:spcPts val="900"/>
              </a:spcBef>
              <a:defRPr/>
            </a:pPr>
            <a:endParaRPr lang="en-GB" altLang="es-ES" sz="2000" dirty="0">
              <a:latin typeface="Times New Roman" panose="02020603050405020304" pitchFamily="18" charset="0"/>
              <a:ea typeface="ＭＳ Ｐゴシック" charset="-128"/>
              <a:cs typeface="Times New Roman" panose="02020603050405020304" pitchFamily="18" charset="0"/>
            </a:endParaRPr>
          </a:p>
          <a:p>
            <a:pPr eaLnBrk="1" hangingPunct="1">
              <a:lnSpc>
                <a:spcPct val="90000"/>
              </a:lnSpc>
              <a:spcBef>
                <a:spcPts val="900"/>
              </a:spcBef>
              <a:defRPr/>
            </a:pPr>
            <a:r>
              <a:rPr lang="en-GB" sz="2000" dirty="0">
                <a:latin typeface="Times New Roman" panose="02020603050405020304" pitchFamily="18" charset="0"/>
                <a:cs typeface="Times New Roman" panose="02020603050405020304" pitchFamily="18" charset="0"/>
              </a:rPr>
              <a:t>However, NPG shows high </a:t>
            </a:r>
            <a:r>
              <a:rPr lang="en-GB" sz="2000" b="1" dirty="0">
                <a:solidFill>
                  <a:srgbClr val="FFC000"/>
                </a:solidFill>
                <a:latin typeface="Times New Roman" panose="02020603050405020304" pitchFamily="18" charset="0"/>
                <a:cs typeface="Times New Roman" panose="02020603050405020304" pitchFamily="18" charset="0"/>
              </a:rPr>
              <a:t>transaction costs </a:t>
            </a:r>
            <a:r>
              <a:rPr lang="en-GB" sz="2000" dirty="0">
                <a:latin typeface="Times New Roman" panose="02020603050405020304" pitchFamily="18" charset="0"/>
                <a:cs typeface="Times New Roman" panose="02020603050405020304" pitchFamily="18" charset="0"/>
              </a:rPr>
              <a:t>and</a:t>
            </a:r>
            <a:r>
              <a:rPr lang="en-GB" sz="2000" b="1" dirty="0">
                <a:latin typeface="Times New Roman" panose="02020603050405020304" pitchFamily="18" charset="0"/>
                <a:cs typeface="Times New Roman" panose="02020603050405020304" pitchFamily="18" charset="0"/>
              </a:rPr>
              <a:t> </a:t>
            </a:r>
            <a:r>
              <a:rPr lang="en-GB" sz="2000" b="1" dirty="0">
                <a:solidFill>
                  <a:srgbClr val="FFC000"/>
                </a:solidFill>
                <a:latin typeface="Times New Roman" panose="02020603050405020304" pitchFamily="18" charset="0"/>
                <a:cs typeface="Times New Roman" panose="02020603050405020304" pitchFamily="18" charset="0"/>
              </a:rPr>
              <a:t>instability</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in public service delivery (Ansell, Sorensen and </a:t>
            </a:r>
            <a:r>
              <a:rPr lang="en-GB" sz="2000" dirty="0" err="1">
                <a:latin typeface="Times New Roman" panose="02020603050405020304" pitchFamily="18" charset="0"/>
                <a:cs typeface="Times New Roman" panose="02020603050405020304" pitchFamily="18" charset="0"/>
              </a:rPr>
              <a:t>Torfind</a:t>
            </a:r>
            <a:r>
              <a:rPr lang="en-GB" sz="2000" dirty="0">
                <a:latin typeface="Times New Roman" panose="02020603050405020304" pitchFamily="18" charset="0"/>
                <a:cs typeface="Times New Roman" panose="02020603050405020304" pitchFamily="18" charset="0"/>
              </a:rPr>
              <a:t>, 2022): </a:t>
            </a:r>
            <a:r>
              <a:rPr lang="en-GB" sz="2000" dirty="0">
                <a:latin typeface="Times New Roman" panose="02020603050405020304" pitchFamily="18" charset="0"/>
                <a:ea typeface="ＭＳ Ｐゴシック" charset="-128"/>
                <a:cs typeface="Times New Roman" panose="02020603050405020304" pitchFamily="18" charset="0"/>
              </a:rPr>
              <a:t>i</a:t>
            </a:r>
            <a:r>
              <a:rPr lang="en-GB" altLang="es-ES" sz="2000" dirty="0">
                <a:latin typeface="Times New Roman" panose="02020603050405020304" pitchFamily="18" charset="0"/>
                <a:ea typeface="ＭＳ Ｐゴシック" charset="-128"/>
                <a:cs typeface="Times New Roman" panose="02020603050405020304" pitchFamily="18" charset="0"/>
              </a:rPr>
              <a:t>n the last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crises in Europe</a:t>
            </a:r>
            <a:r>
              <a:rPr lang="en-GB" altLang="es-ES" sz="2000" dirty="0">
                <a:solidFill>
                  <a:srgbClr val="FFC000"/>
                </a:solidFill>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(2008 financial crisis, 2020 Covid, and the Ukraine war 2022),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governments</a:t>
            </a:r>
            <a:r>
              <a:rPr lang="en-GB" altLang="es-ES" sz="2000" dirty="0">
                <a:latin typeface="Times New Roman" panose="02020603050405020304" pitchFamily="18" charset="0"/>
                <a:ea typeface="ＭＳ Ｐゴシック" charset="-128"/>
                <a:cs typeface="Times New Roman" panose="02020603050405020304" pitchFamily="18" charset="0"/>
              </a:rPr>
              <a:t> have reacted</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slowly </a:t>
            </a:r>
            <a:r>
              <a:rPr lang="en-GB" altLang="es-ES" sz="2000" dirty="0">
                <a:latin typeface="Times New Roman" panose="02020603050405020304" pitchFamily="18" charset="0"/>
                <a:ea typeface="ＭＳ Ｐゴシック" charset="-128"/>
                <a:cs typeface="Times New Roman" panose="02020603050405020304" pitchFamily="18" charset="0"/>
              </a:rPr>
              <a:t>and</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uncoordinated,</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both between and within EU countries</a:t>
            </a:r>
            <a:r>
              <a:rPr lang="en-GB" altLang="es-ES" sz="2000" b="1" dirty="0">
                <a:latin typeface="Times New Roman" panose="02020603050405020304" pitchFamily="18" charset="0"/>
                <a:ea typeface="ＭＳ Ｐゴシック" charset="-128"/>
                <a:cs typeface="Times New Roman" panose="02020603050405020304" pitchFamily="18" charset="0"/>
              </a:rPr>
              <a:t>.</a:t>
            </a:r>
            <a:endParaRPr lang="en-GB" altLang="es-ES" sz="2000" dirty="0">
              <a:latin typeface="Times New Roman" panose="02020603050405020304" pitchFamily="18" charset="0"/>
              <a:ea typeface="ＭＳ Ｐゴシック" charset="-128"/>
              <a:cs typeface="Times New Roman" panose="02020603050405020304" pitchFamily="18" charset="0"/>
            </a:endParaRPr>
          </a:p>
        </p:txBody>
      </p:sp>
    </p:spTree>
  </p:cSld>
  <p:clrMapOvr>
    <a:overrideClrMapping bg1="dk2" tx1="lt1" bg2="dk1"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6BF965E-7761-5848-DE08-4F7D804CE897}"/>
              </a:ext>
            </a:extLst>
          </p:cNvPr>
          <p:cNvSpPr>
            <a:spLocks noGrp="1" noChangeArrowheads="1"/>
          </p:cNvSpPr>
          <p:nvPr>
            <p:ph type="title" idx="4294967295"/>
          </p:nvPr>
        </p:nvSpPr>
        <p:spPr>
          <a:xfrm>
            <a:off x="1657350" y="404813"/>
            <a:ext cx="5829300" cy="360362"/>
          </a:xfrm>
        </p:spPr>
        <p:txBody>
          <a:bodyPr/>
          <a:lstStyle/>
          <a:p>
            <a:pPr eaLnBrk="1" hangingPunct="1">
              <a:defRPr/>
            </a:pPr>
            <a:r>
              <a:rPr lang="es-ES" altLang="es-ES" dirty="0" err="1">
                <a:latin typeface="Times New Roman" panose="02020603050405020304" pitchFamily="18" charset="0"/>
                <a:ea typeface="ＭＳ Ｐゴシック" pitchFamily="34" charset="-128"/>
                <a:cs typeface="Times New Roman" panose="02020603050405020304" pitchFamily="18" charset="0"/>
              </a:rPr>
              <a:t>Introduction</a:t>
            </a:r>
            <a:r>
              <a:rPr lang="es-ES" altLang="es-ES" dirty="0">
                <a:latin typeface="Times New Roman" panose="02020603050405020304" pitchFamily="18" charset="0"/>
                <a:ea typeface="ＭＳ Ｐゴシック" pitchFamily="34" charset="-128"/>
                <a:cs typeface="Times New Roman" panose="02020603050405020304" pitchFamily="18" charset="0"/>
              </a:rPr>
              <a:t> (A new </a:t>
            </a:r>
            <a:r>
              <a:rPr lang="es-ES" altLang="es-ES" dirty="0" err="1">
                <a:latin typeface="Times New Roman" panose="02020603050405020304" pitchFamily="18" charset="0"/>
                <a:ea typeface="ＭＳ Ｐゴシック" pitchFamily="34" charset="-128"/>
                <a:cs typeface="Times New Roman" panose="02020603050405020304" pitchFamily="18" charset="0"/>
              </a:rPr>
              <a:t>paradigm</a:t>
            </a:r>
            <a:r>
              <a:rPr lang="es-ES" altLang="es-ES" dirty="0">
                <a:latin typeface="Times New Roman" panose="02020603050405020304" pitchFamily="18" charset="0"/>
                <a:ea typeface="ＭＳ Ｐゴシック" pitchFamily="34" charset="-128"/>
                <a:cs typeface="Times New Roman" panose="02020603050405020304" pitchFamily="18" charset="0"/>
              </a:rPr>
              <a:t>?)</a:t>
            </a:r>
            <a:endParaRPr lang="es-ES_tradnl" altLang="es-ES" dirty="0">
              <a:ea typeface="ＭＳ Ｐゴシック" pitchFamily="34" charset="-128"/>
              <a:cs typeface="Times New Roman" pitchFamily="18" charset="0"/>
            </a:endParaRPr>
          </a:p>
        </p:txBody>
      </p:sp>
      <p:sp>
        <p:nvSpPr>
          <p:cNvPr id="11267" name="Rectangle 3">
            <a:extLst>
              <a:ext uri="{FF2B5EF4-FFF2-40B4-BE49-F238E27FC236}">
                <a16:creationId xmlns:a16="http://schemas.microsoft.com/office/drawing/2014/main" id="{814AE582-8706-5452-D9AE-6AD371B55637}"/>
              </a:ext>
            </a:extLst>
          </p:cNvPr>
          <p:cNvSpPr>
            <a:spLocks noGrp="1" noChangeArrowheads="1"/>
          </p:cNvSpPr>
          <p:nvPr>
            <p:ph type="body" idx="4294967295"/>
          </p:nvPr>
        </p:nvSpPr>
        <p:spPr>
          <a:xfrm>
            <a:off x="179388" y="1125538"/>
            <a:ext cx="8964612" cy="5732462"/>
          </a:xfrm>
        </p:spPr>
        <p:txBody>
          <a:bodyPr/>
          <a:lstStyle/>
          <a:p>
            <a:pPr eaLnBrk="1" hangingPunct="1">
              <a:lnSpc>
                <a:spcPct val="90000"/>
              </a:lnSpc>
              <a:spcBef>
                <a:spcPts val="900"/>
              </a:spcBef>
              <a:defRPr/>
            </a:pPr>
            <a:r>
              <a:rPr lang="en-GB" altLang="es-ES" sz="2000" b="1" dirty="0">
                <a:latin typeface="Times New Roman" panose="02020603050405020304" pitchFamily="18" charset="0"/>
                <a:ea typeface="ＭＳ Ｐゴシック" charset="-128"/>
                <a:cs typeface="Times New Roman" panose="02020603050405020304" pitchFamily="18" charset="0"/>
              </a:rPr>
              <a:t>The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Robust Governance </a:t>
            </a:r>
            <a:r>
              <a:rPr lang="en-GB" altLang="es-ES" sz="2000" dirty="0">
                <a:latin typeface="Times New Roman" panose="02020603050405020304" pitchFamily="18" charset="0"/>
                <a:ea typeface="ＭＳ Ｐゴシック" charset="-128"/>
                <a:cs typeface="Times New Roman" panose="02020603050405020304" pitchFamily="18" charset="0"/>
              </a:rPr>
              <a:t>paradigm/approach proposes to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combine</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the</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stability</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of bureaucratic/NPM styles with </a:t>
            </a:r>
            <a:r>
              <a:rPr lang="en-GB" altLang="es-ES" sz="2000" b="1" dirty="0">
                <a:latin typeface="Times New Roman" panose="02020603050405020304" pitchFamily="18" charset="0"/>
                <a:ea typeface="ＭＳ Ｐゴシック" charset="-128"/>
                <a:cs typeface="Times New Roman" panose="02020603050405020304" pitchFamily="18" charset="0"/>
              </a:rPr>
              <a:t>the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flexibility</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of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collaboration networks </a:t>
            </a:r>
            <a:r>
              <a:rPr lang="en-GB" altLang="es-ES" sz="2000" dirty="0">
                <a:latin typeface="Times New Roman" panose="02020603050405020304" pitchFamily="18" charset="0"/>
                <a:ea typeface="ＭＳ Ｐゴシック" charset="-128"/>
                <a:cs typeface="Times New Roman" panose="02020603050405020304" pitchFamily="18" charset="0"/>
              </a:rPr>
              <a:t>developed under NPG</a:t>
            </a:r>
            <a:r>
              <a:rPr lang="en-GB" altLang="es-ES" sz="2000" b="1" dirty="0">
                <a:latin typeface="Times New Roman" panose="02020603050405020304" pitchFamily="18" charset="0"/>
                <a:ea typeface="ＭＳ Ｐゴシック" charset="-128"/>
                <a:cs typeface="Times New Roman" panose="02020603050405020304" pitchFamily="18" charset="0"/>
              </a:rPr>
              <a:t>.</a:t>
            </a:r>
          </a:p>
          <a:p>
            <a:pPr marL="0" indent="0" eaLnBrk="1" hangingPunct="1">
              <a:lnSpc>
                <a:spcPct val="90000"/>
              </a:lnSpc>
              <a:spcBef>
                <a:spcPts val="900"/>
              </a:spcBef>
              <a:buFont typeface="Wingdings" panose="05000000000000000000" pitchFamily="2" charset="2"/>
              <a:buNone/>
              <a:defRPr/>
            </a:pPr>
            <a:endParaRPr lang="en-GB" altLang="es-ES" sz="2000" b="1" dirty="0">
              <a:latin typeface="Times New Roman" panose="02020603050405020304" pitchFamily="18" charset="0"/>
              <a:ea typeface="ＭＳ Ｐゴシック" charset="-128"/>
              <a:cs typeface="Times New Roman" panose="02020603050405020304" pitchFamily="18" charset="0"/>
            </a:endParaRPr>
          </a:p>
          <a:p>
            <a:pPr eaLnBrk="1" hangingPunct="1">
              <a:lnSpc>
                <a:spcPct val="90000"/>
              </a:lnSpc>
              <a:spcBef>
                <a:spcPts val="900"/>
              </a:spcBef>
              <a:defRPr/>
            </a:pP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Robust Governance </a:t>
            </a:r>
            <a:r>
              <a:rPr lang="en-GB" altLang="es-ES" sz="2000" dirty="0">
                <a:latin typeface="Times New Roman" panose="02020603050405020304" pitchFamily="18" charset="0"/>
                <a:ea typeface="ＭＳ Ｐゴシック" charset="-128"/>
                <a:cs typeface="Times New Roman" panose="02020603050405020304" pitchFamily="18" charset="0"/>
              </a:rPr>
              <a:t>has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emerged</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as a</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relevant topic </a:t>
            </a:r>
            <a:r>
              <a:rPr lang="en-GB" altLang="es-ES" sz="2000" dirty="0">
                <a:latin typeface="Times New Roman" panose="02020603050405020304" pitchFamily="18" charset="0"/>
                <a:ea typeface="ＭＳ Ｐゴシック" charset="-128"/>
                <a:cs typeface="Times New Roman" panose="02020603050405020304" pitchFamily="18" charset="0"/>
              </a:rPr>
              <a:t>for public administration and political science research in recent publications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to deal </a:t>
            </a:r>
            <a:r>
              <a:rPr lang="en-GB" altLang="es-ES" sz="2000" dirty="0">
                <a:latin typeface="Times New Roman" panose="02020603050405020304" pitchFamily="18" charset="0"/>
                <a:ea typeface="ＭＳ Ｐゴシック" charset="-128"/>
                <a:cs typeface="Times New Roman" panose="02020603050405020304" pitchFamily="18" charset="0"/>
              </a:rPr>
              <a:t>with</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 rapid change </a:t>
            </a:r>
            <a:r>
              <a:rPr lang="en-GB" altLang="es-ES" sz="2000" dirty="0">
                <a:latin typeface="Times New Roman" panose="02020603050405020304" pitchFamily="18" charset="0"/>
                <a:ea typeface="ＭＳ Ｐゴシック" charset="-128"/>
                <a:cs typeface="Times New Roman" panose="02020603050405020304" pitchFamily="18" charset="0"/>
              </a:rPr>
              <a:t>and</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crisis situations</a:t>
            </a:r>
            <a:r>
              <a:rPr lang="en-GB" altLang="es-ES" sz="2000" b="1" dirty="0">
                <a:latin typeface="Times New Roman" panose="02020603050405020304" pitchFamily="18" charset="0"/>
                <a:ea typeface="ＭＳ Ｐゴシック" charset="-128"/>
                <a:cs typeface="Times New Roman" panose="02020603050405020304" pitchFamily="18" charset="0"/>
              </a:rPr>
              <a:t>, </a:t>
            </a:r>
            <a:r>
              <a:rPr lang="en-GB" altLang="es-ES" sz="2000" dirty="0">
                <a:latin typeface="Times New Roman" panose="02020603050405020304" pitchFamily="18" charset="0"/>
                <a:ea typeface="ＭＳ Ｐゴシック" charset="-128"/>
                <a:cs typeface="Times New Roman" panose="02020603050405020304" pitchFamily="18" charset="0"/>
              </a:rPr>
              <a:t>which required a robust and </a:t>
            </a:r>
            <a:r>
              <a:rPr lang="en-GB" altLang="es-ES" sz="2000" b="1" dirty="0">
                <a:solidFill>
                  <a:srgbClr val="FFC000"/>
                </a:solidFill>
                <a:latin typeface="Times New Roman" panose="02020603050405020304" pitchFamily="18" charset="0"/>
                <a:ea typeface="ＭＳ Ｐゴシック" charset="-128"/>
                <a:cs typeface="Times New Roman" panose="02020603050405020304" pitchFamily="18" charset="0"/>
              </a:rPr>
              <a:t>effective response </a:t>
            </a:r>
            <a:r>
              <a:rPr lang="en-GB" altLang="es-ES" sz="2000" dirty="0">
                <a:latin typeface="Times New Roman" panose="02020603050405020304" pitchFamily="18" charset="0"/>
                <a:ea typeface="ＭＳ Ｐゴシック" charset="-128"/>
                <a:cs typeface="Times New Roman" panose="02020603050405020304" pitchFamily="18" charset="0"/>
              </a:rPr>
              <a:t>from governments. </a:t>
            </a:r>
          </a:p>
          <a:p>
            <a:pPr marL="0" indent="0" eaLnBrk="1" hangingPunct="1">
              <a:lnSpc>
                <a:spcPct val="90000"/>
              </a:lnSpc>
              <a:spcBef>
                <a:spcPts val="900"/>
              </a:spcBef>
              <a:buFont typeface="Wingdings" panose="05000000000000000000" pitchFamily="2" charset="2"/>
              <a:buNone/>
              <a:defRPr/>
            </a:pPr>
            <a:endParaRPr lang="en-GB" altLang="es-ES" sz="2000" dirty="0">
              <a:latin typeface="Times New Roman" panose="02020603050405020304" pitchFamily="18" charset="0"/>
              <a:ea typeface="ＭＳ Ｐゴシック" charset="-128"/>
              <a:cs typeface="Times New Roman" panose="02020603050405020304" pitchFamily="18" charset="0"/>
            </a:endParaRPr>
          </a:p>
          <a:p>
            <a:pPr eaLnBrk="1" hangingPunct="1">
              <a:lnSpc>
                <a:spcPct val="90000"/>
              </a:lnSpc>
              <a:spcBef>
                <a:spcPts val="900"/>
              </a:spcBef>
              <a:defRPr/>
            </a:pPr>
            <a:r>
              <a:rPr lang="en-GB" sz="2000" dirty="0">
                <a:latin typeface="Times New Roman" panose="02020603050405020304" pitchFamily="18" charset="0"/>
                <a:cs typeface="Times New Roman" panose="02020603050405020304" pitchFamily="18" charset="0"/>
              </a:rPr>
              <a:t>The Robust EU project (http://robust-crisis-governance.eu) states that robustness is conditioned by three independent variables: </a:t>
            </a:r>
            <a:r>
              <a:rPr lang="en-GB" sz="2000" b="1" u="sng" dirty="0">
                <a:solidFill>
                  <a:srgbClr val="FFC000"/>
                </a:solidFill>
                <a:latin typeface="Times New Roman" panose="02020603050405020304" pitchFamily="18" charset="0"/>
                <a:cs typeface="Times New Roman" panose="02020603050405020304" pitchFamily="18" charset="0"/>
              </a:rPr>
              <a:t>interactivity</a:t>
            </a:r>
            <a:r>
              <a:rPr lang="en-GB" sz="2000" dirty="0">
                <a:latin typeface="Times New Roman" panose="02020603050405020304" pitchFamily="18" charset="0"/>
                <a:cs typeface="Times New Roman" panose="02020603050405020304" pitchFamily="18" charset="0"/>
              </a:rPr>
              <a:t> or coordination between layers of public administrations (EU, Central and Sub-central governments), and </a:t>
            </a:r>
            <a:r>
              <a:rPr lang="en-GB" sz="2000" b="1" u="sng" dirty="0">
                <a:solidFill>
                  <a:srgbClr val="FFC000"/>
                </a:solidFill>
                <a:latin typeface="Times New Roman" panose="02020603050405020304" pitchFamily="18" charset="0"/>
                <a:cs typeface="Times New Roman" panose="02020603050405020304" pitchFamily="18" charset="0"/>
              </a:rPr>
              <a:t>hybridity</a:t>
            </a:r>
            <a:r>
              <a:rPr lang="en-GB" sz="2000" dirty="0">
                <a:latin typeface="Times New Roman" panose="02020603050405020304" pitchFamily="18" charset="0"/>
                <a:cs typeface="Times New Roman" panose="02020603050405020304" pitchFamily="18" charset="0"/>
              </a:rPr>
              <a:t> and </a:t>
            </a:r>
            <a:r>
              <a:rPr lang="en-GB" sz="2000" b="1" u="sng" dirty="0">
                <a:solidFill>
                  <a:srgbClr val="FFC000"/>
                </a:solidFill>
                <a:latin typeface="Times New Roman" panose="02020603050405020304" pitchFamily="18" charset="0"/>
                <a:cs typeface="Times New Roman" panose="02020603050405020304" pitchFamily="18" charset="0"/>
              </a:rPr>
              <a:t>negotiation</a:t>
            </a:r>
            <a:r>
              <a:rPr lang="en-GB" sz="2000" dirty="0">
                <a:latin typeface="Times New Roman" panose="02020603050405020304" pitchFamily="18" charset="0"/>
                <a:cs typeface="Times New Roman" panose="02020603050405020304" pitchFamily="18" charset="0"/>
              </a:rPr>
              <a:t> between different </a:t>
            </a:r>
            <a:r>
              <a:rPr lang="en-GB" sz="2000" b="1" dirty="0">
                <a:solidFill>
                  <a:srgbClr val="FFC000"/>
                </a:solidFill>
                <a:latin typeface="Times New Roman" panose="02020603050405020304" pitchFamily="18" charset="0"/>
                <a:cs typeface="Times New Roman" panose="02020603050405020304" pitchFamily="18" charset="0"/>
              </a:rPr>
              <a:t>public </a:t>
            </a:r>
            <a:r>
              <a:rPr lang="en-GB" sz="2000" dirty="0">
                <a:latin typeface="Times New Roman" panose="02020603050405020304" pitchFamily="18" charset="0"/>
                <a:cs typeface="Times New Roman" panose="02020603050405020304" pitchFamily="18" charset="0"/>
              </a:rPr>
              <a:t>and</a:t>
            </a:r>
            <a:r>
              <a:rPr lang="en-GB" sz="2000" b="1" dirty="0">
                <a:solidFill>
                  <a:srgbClr val="FFC000"/>
                </a:solidFill>
                <a:latin typeface="Times New Roman" panose="02020603050405020304" pitchFamily="18" charset="0"/>
                <a:cs typeface="Times New Roman" panose="02020603050405020304" pitchFamily="18" charset="0"/>
              </a:rPr>
              <a:t> private actors </a:t>
            </a:r>
            <a:r>
              <a:rPr lang="en-GB" sz="2000" dirty="0">
                <a:latin typeface="Times New Roman" panose="02020603050405020304" pitchFamily="18" charset="0"/>
                <a:cs typeface="Times New Roman" panose="02020603050405020304" pitchFamily="18" charset="0"/>
              </a:rPr>
              <a:t>and </a:t>
            </a:r>
            <a:r>
              <a:rPr lang="en-GB" sz="2000" b="1" dirty="0">
                <a:solidFill>
                  <a:srgbClr val="FFC000"/>
                </a:solidFill>
                <a:latin typeface="Times New Roman" panose="02020603050405020304" pitchFamily="18" charset="0"/>
                <a:cs typeface="Times New Roman" panose="02020603050405020304" pitchFamily="18" charset="0"/>
              </a:rPr>
              <a:t>sectors</a:t>
            </a:r>
            <a:r>
              <a:rPr lang="en-GB" sz="2000" dirty="0">
                <a:latin typeface="Times New Roman" panose="02020603050405020304" pitchFamily="18" charset="0"/>
                <a:cs typeface="Times New Roman" panose="02020603050405020304" pitchFamily="18" charset="0"/>
              </a:rPr>
              <a:t> of the society.</a:t>
            </a:r>
          </a:p>
          <a:p>
            <a:pPr marL="0" indent="0" eaLnBrk="1" hangingPunct="1">
              <a:lnSpc>
                <a:spcPct val="90000"/>
              </a:lnSpc>
              <a:spcBef>
                <a:spcPts val="900"/>
              </a:spcBef>
              <a:buFont typeface="Wingdings" panose="05000000000000000000" pitchFamily="2" charset="2"/>
              <a:buNone/>
              <a:defRPr/>
            </a:pPr>
            <a:endParaRPr lang="en-GB" sz="2000" dirty="0">
              <a:latin typeface="Times New Roman" panose="02020603050405020304" pitchFamily="18" charset="0"/>
              <a:cs typeface="Times New Roman" panose="02020603050405020304" pitchFamily="18" charset="0"/>
            </a:endParaRPr>
          </a:p>
          <a:p>
            <a:pPr eaLnBrk="1" hangingPunct="1">
              <a:lnSpc>
                <a:spcPct val="90000"/>
              </a:lnSpc>
              <a:spcBef>
                <a:spcPts val="900"/>
              </a:spcBef>
              <a:defRPr/>
            </a:pPr>
            <a:r>
              <a:rPr lang="en-GB" sz="2000" dirty="0">
                <a:latin typeface="Times New Roman" panose="02020603050405020304" pitchFamily="18" charset="0"/>
                <a:cs typeface="Times New Roman" panose="02020603050405020304" pitchFamily="18" charset="0"/>
              </a:rPr>
              <a:t>These three variables require the use of </a:t>
            </a:r>
            <a:r>
              <a:rPr lang="en-GB" sz="2000" b="1" dirty="0">
                <a:solidFill>
                  <a:srgbClr val="FFC000"/>
                </a:solidFill>
                <a:latin typeface="Times New Roman" panose="02020603050405020304" pitchFamily="18" charset="0"/>
                <a:cs typeface="Times New Roman" panose="02020603050405020304" pitchFamily="18" charset="0"/>
              </a:rPr>
              <a:t>relevant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and</a:t>
            </a:r>
            <a:r>
              <a:rPr lang="en-GB" sz="2000" b="1" dirty="0">
                <a:latin typeface="Times New Roman" panose="02020603050405020304" pitchFamily="18" charset="0"/>
                <a:cs typeface="Times New Roman" panose="02020603050405020304" pitchFamily="18" charset="0"/>
              </a:rPr>
              <a:t> </a:t>
            </a:r>
            <a:r>
              <a:rPr lang="en-GB" sz="2000" b="1" dirty="0">
                <a:solidFill>
                  <a:srgbClr val="FFC000"/>
                </a:solidFill>
                <a:latin typeface="Times New Roman" panose="02020603050405020304" pitchFamily="18" charset="0"/>
                <a:cs typeface="Times New Roman" panose="02020603050405020304" pitchFamily="18" charset="0"/>
              </a:rPr>
              <a:t>reliable</a:t>
            </a:r>
            <a:r>
              <a:rPr lang="en-GB" sz="2000" b="1" dirty="0">
                <a:latin typeface="Times New Roman" panose="02020603050405020304" pitchFamily="18" charset="0"/>
                <a:cs typeface="Times New Roman" panose="02020603050405020304" pitchFamily="18" charset="0"/>
              </a:rPr>
              <a:t> </a:t>
            </a:r>
            <a:r>
              <a:rPr lang="en-GB" sz="2000" b="1" dirty="0">
                <a:solidFill>
                  <a:srgbClr val="FFC000"/>
                </a:solidFill>
                <a:latin typeface="Times New Roman" panose="02020603050405020304" pitchFamily="18" charset="0"/>
                <a:cs typeface="Times New Roman" panose="02020603050405020304" pitchFamily="18" charset="0"/>
              </a:rPr>
              <a:t>non-financial information (NFI)</a:t>
            </a:r>
            <a:r>
              <a:rPr lang="en-GB" sz="2000" b="1"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DA3"/>
        </a:solidFill>
        <a:effectLst/>
      </p:bgPr>
    </p:bg>
    <p:spTree>
      <p:nvGrpSpPr>
        <p:cNvPr id="1" name=""/>
        <p:cNvGrpSpPr/>
        <p:nvPr/>
      </p:nvGrpSpPr>
      <p:grpSpPr>
        <a:xfrm>
          <a:off x="0" y="0"/>
          <a:ext cx="0" cy="0"/>
          <a:chOff x="0" y="0"/>
          <a:chExt cx="0" cy="0"/>
        </a:xfrm>
      </p:grpSpPr>
      <p:sp>
        <p:nvSpPr>
          <p:cNvPr id="25602" name="Título 1">
            <a:extLst>
              <a:ext uri="{FF2B5EF4-FFF2-40B4-BE49-F238E27FC236}">
                <a16:creationId xmlns:a16="http://schemas.microsoft.com/office/drawing/2014/main" id="{EE54FE3B-9261-3982-5FED-28685BA931DC}"/>
              </a:ext>
            </a:extLst>
          </p:cNvPr>
          <p:cNvSpPr>
            <a:spLocks noGrp="1" noChangeArrowheads="1"/>
          </p:cNvSpPr>
          <p:nvPr>
            <p:ph type="ctrTitle"/>
          </p:nvPr>
        </p:nvSpPr>
        <p:spPr>
          <a:xfrm>
            <a:off x="601663" y="1304925"/>
            <a:ext cx="7399337" cy="3805238"/>
          </a:xfrm>
        </p:spPr>
        <p:txBody>
          <a:bodyPr/>
          <a:lstStyle/>
          <a:p>
            <a:endParaRPr lang="es-ES" altLang="es-ES">
              <a:ea typeface="ＭＳ Ｐゴシック" panose="020B0600070205080204" pitchFamily="34" charset="-128"/>
            </a:endParaRPr>
          </a:p>
        </p:txBody>
      </p:sp>
      <p:sp>
        <p:nvSpPr>
          <p:cNvPr id="3" name="Subtítulo 2">
            <a:extLst>
              <a:ext uri="{FF2B5EF4-FFF2-40B4-BE49-F238E27FC236}">
                <a16:creationId xmlns:a16="http://schemas.microsoft.com/office/drawing/2014/main" id="{92CB6E85-A054-F613-AB84-893C37FA91AA}"/>
              </a:ext>
            </a:extLst>
          </p:cNvPr>
          <p:cNvSpPr>
            <a:spLocks noGrp="1"/>
          </p:cNvSpPr>
          <p:nvPr>
            <p:ph type="subTitle" idx="1"/>
          </p:nvPr>
        </p:nvSpPr>
        <p:spPr/>
        <p:txBody>
          <a:bodyPr/>
          <a:lstStyle/>
          <a:p>
            <a:pPr>
              <a:defRPr/>
            </a:pPr>
            <a:endParaRPr lang="es-ES" dirty="0"/>
          </a:p>
        </p:txBody>
      </p:sp>
      <p:sp>
        <p:nvSpPr>
          <p:cNvPr id="5" name="Luna 4">
            <a:extLst>
              <a:ext uri="{FF2B5EF4-FFF2-40B4-BE49-F238E27FC236}">
                <a16:creationId xmlns:a16="http://schemas.microsoft.com/office/drawing/2014/main" id="{9E7FFC41-E35A-5907-DFE2-5C74ED141BDF}"/>
              </a:ext>
            </a:extLst>
          </p:cNvPr>
          <p:cNvSpPr/>
          <p:nvPr/>
        </p:nvSpPr>
        <p:spPr>
          <a:xfrm>
            <a:off x="852488" y="1481138"/>
            <a:ext cx="1543050" cy="3446462"/>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s-ES" sz="1350">
              <a:solidFill>
                <a:prstClr val="white"/>
              </a:solidFill>
            </a:endParaRPr>
          </a:p>
        </p:txBody>
      </p:sp>
      <p:sp>
        <p:nvSpPr>
          <p:cNvPr id="6" name="Rectángulo 5">
            <a:extLst>
              <a:ext uri="{FF2B5EF4-FFF2-40B4-BE49-F238E27FC236}">
                <a16:creationId xmlns:a16="http://schemas.microsoft.com/office/drawing/2014/main" id="{C6CC497B-CD46-9B13-6F02-23CE154DED88}"/>
              </a:ext>
            </a:extLst>
          </p:cNvPr>
          <p:cNvSpPr/>
          <p:nvPr/>
        </p:nvSpPr>
        <p:spPr>
          <a:xfrm>
            <a:off x="887413" y="2119313"/>
            <a:ext cx="996950" cy="396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a:solidFill>
                  <a:prstClr val="white"/>
                </a:solidFill>
              </a:rPr>
              <a:t>Crises</a:t>
            </a:r>
          </a:p>
        </p:txBody>
      </p:sp>
      <p:sp>
        <p:nvSpPr>
          <p:cNvPr id="7" name="Rectángulo 6">
            <a:extLst>
              <a:ext uri="{FF2B5EF4-FFF2-40B4-BE49-F238E27FC236}">
                <a16:creationId xmlns:a16="http://schemas.microsoft.com/office/drawing/2014/main" id="{17C022BC-F202-A76A-D302-9D73A106BF98}"/>
              </a:ext>
            </a:extLst>
          </p:cNvPr>
          <p:cNvSpPr/>
          <p:nvPr/>
        </p:nvSpPr>
        <p:spPr>
          <a:xfrm>
            <a:off x="887413" y="3962400"/>
            <a:ext cx="1168400" cy="43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err="1">
                <a:solidFill>
                  <a:prstClr val="white"/>
                </a:solidFill>
              </a:rPr>
              <a:t>Turbulences</a:t>
            </a:r>
            <a:endParaRPr lang="es-ES" sz="1350" dirty="0">
              <a:solidFill>
                <a:prstClr val="white"/>
              </a:solidFill>
            </a:endParaRPr>
          </a:p>
        </p:txBody>
      </p:sp>
      <p:sp>
        <p:nvSpPr>
          <p:cNvPr id="9" name="Elipse 8">
            <a:extLst>
              <a:ext uri="{FF2B5EF4-FFF2-40B4-BE49-F238E27FC236}">
                <a16:creationId xmlns:a16="http://schemas.microsoft.com/office/drawing/2014/main" id="{68BCDDD7-5CBB-5C5B-19F1-8CDC651DE12A}"/>
              </a:ext>
            </a:extLst>
          </p:cNvPr>
          <p:cNvSpPr/>
          <p:nvPr/>
        </p:nvSpPr>
        <p:spPr>
          <a:xfrm>
            <a:off x="2346325" y="3849688"/>
            <a:ext cx="1839913" cy="887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a:solidFill>
                  <a:prstClr val="white"/>
                </a:solidFill>
              </a:rPr>
              <a:t>Comprehensive </a:t>
            </a:r>
            <a:r>
              <a:rPr lang="es-ES" sz="1350" dirty="0" err="1">
                <a:solidFill>
                  <a:prstClr val="white"/>
                </a:solidFill>
              </a:rPr>
              <a:t>accounting</a:t>
            </a:r>
            <a:r>
              <a:rPr lang="es-ES" sz="1350" dirty="0">
                <a:solidFill>
                  <a:prstClr val="white"/>
                </a:solidFill>
              </a:rPr>
              <a:t> </a:t>
            </a:r>
            <a:r>
              <a:rPr lang="es-ES" sz="1350" dirty="0" err="1">
                <a:solidFill>
                  <a:prstClr val="white"/>
                </a:solidFill>
              </a:rPr>
              <a:t>information</a:t>
            </a:r>
            <a:r>
              <a:rPr lang="es-ES" sz="1350" dirty="0">
                <a:solidFill>
                  <a:prstClr val="white"/>
                </a:solidFill>
              </a:rPr>
              <a:t> </a:t>
            </a:r>
            <a:r>
              <a:rPr lang="es-ES" sz="1350" dirty="0" err="1">
                <a:solidFill>
                  <a:prstClr val="white"/>
                </a:solidFill>
              </a:rPr>
              <a:t>systems</a:t>
            </a:r>
            <a:r>
              <a:rPr lang="es-ES" sz="1350" dirty="0">
                <a:solidFill>
                  <a:prstClr val="white"/>
                </a:solidFill>
              </a:rPr>
              <a:t> </a:t>
            </a:r>
          </a:p>
        </p:txBody>
      </p:sp>
      <p:sp>
        <p:nvSpPr>
          <p:cNvPr id="10" name="Elipse 9">
            <a:extLst>
              <a:ext uri="{FF2B5EF4-FFF2-40B4-BE49-F238E27FC236}">
                <a16:creationId xmlns:a16="http://schemas.microsoft.com/office/drawing/2014/main" id="{D40F8FB8-5715-A77E-B0DE-4F4EC0EDC148}"/>
              </a:ext>
            </a:extLst>
          </p:cNvPr>
          <p:cNvSpPr/>
          <p:nvPr/>
        </p:nvSpPr>
        <p:spPr>
          <a:xfrm>
            <a:off x="2584450" y="1931988"/>
            <a:ext cx="1463675" cy="9096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a:solidFill>
                  <a:prstClr val="white"/>
                </a:solidFill>
              </a:rPr>
              <a:t>New </a:t>
            </a:r>
            <a:r>
              <a:rPr lang="es-ES" sz="1350" dirty="0" err="1">
                <a:solidFill>
                  <a:prstClr val="white"/>
                </a:solidFill>
              </a:rPr>
              <a:t>Governance</a:t>
            </a:r>
            <a:r>
              <a:rPr lang="es-ES" sz="1350" dirty="0">
                <a:solidFill>
                  <a:prstClr val="white"/>
                </a:solidFill>
              </a:rPr>
              <a:t> </a:t>
            </a:r>
            <a:r>
              <a:rPr lang="es-ES" sz="1350" dirty="0" err="1">
                <a:solidFill>
                  <a:prstClr val="white"/>
                </a:solidFill>
              </a:rPr>
              <a:t>approaches</a:t>
            </a:r>
            <a:endParaRPr lang="es-ES" sz="1350" dirty="0">
              <a:solidFill>
                <a:prstClr val="white"/>
              </a:solidFill>
            </a:endParaRPr>
          </a:p>
        </p:txBody>
      </p:sp>
      <p:sp>
        <p:nvSpPr>
          <p:cNvPr id="11" name="Rectángulo 10">
            <a:extLst>
              <a:ext uri="{FF2B5EF4-FFF2-40B4-BE49-F238E27FC236}">
                <a16:creationId xmlns:a16="http://schemas.microsoft.com/office/drawing/2014/main" id="{938AE326-4833-081C-DDCE-2D35DBDCC2EB}"/>
              </a:ext>
            </a:extLst>
          </p:cNvPr>
          <p:cNvSpPr/>
          <p:nvPr/>
        </p:nvSpPr>
        <p:spPr>
          <a:xfrm>
            <a:off x="4849813" y="3644900"/>
            <a:ext cx="1211262" cy="109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err="1">
                <a:solidFill>
                  <a:prstClr val="white"/>
                </a:solidFill>
              </a:rPr>
              <a:t>Financial</a:t>
            </a:r>
            <a:r>
              <a:rPr lang="es-ES" sz="1350" dirty="0">
                <a:solidFill>
                  <a:prstClr val="white"/>
                </a:solidFill>
              </a:rPr>
              <a:t> and Non-</a:t>
            </a:r>
            <a:r>
              <a:rPr lang="es-ES" sz="1350" dirty="0" err="1">
                <a:solidFill>
                  <a:prstClr val="white"/>
                </a:solidFill>
              </a:rPr>
              <a:t>financial</a:t>
            </a:r>
            <a:r>
              <a:rPr lang="es-ES" sz="1350" dirty="0">
                <a:solidFill>
                  <a:prstClr val="white"/>
                </a:solidFill>
              </a:rPr>
              <a:t> </a:t>
            </a:r>
            <a:r>
              <a:rPr lang="es-ES" sz="1350" dirty="0" err="1">
                <a:solidFill>
                  <a:prstClr val="white"/>
                </a:solidFill>
              </a:rPr>
              <a:t>information</a:t>
            </a:r>
            <a:r>
              <a:rPr lang="es-ES" sz="1350" dirty="0">
                <a:solidFill>
                  <a:prstClr val="white"/>
                </a:solidFill>
              </a:rPr>
              <a:t> (</a:t>
            </a:r>
            <a:r>
              <a:rPr lang="es-ES" sz="1350" dirty="0" err="1">
                <a:solidFill>
                  <a:prstClr val="white"/>
                </a:solidFill>
              </a:rPr>
              <a:t>Sustainability</a:t>
            </a:r>
            <a:endParaRPr lang="es-ES" sz="1350" dirty="0">
              <a:solidFill>
                <a:prstClr val="white"/>
              </a:solidFill>
            </a:endParaRPr>
          </a:p>
          <a:p>
            <a:pPr algn="ctr" defTabSz="685800" eaLnBrk="1" fontAlgn="auto" hangingPunct="1">
              <a:spcBef>
                <a:spcPts val="0"/>
              </a:spcBef>
              <a:spcAft>
                <a:spcPts val="0"/>
              </a:spcAft>
              <a:defRPr/>
            </a:pPr>
            <a:r>
              <a:rPr lang="es-ES" sz="1350" dirty="0" err="1">
                <a:solidFill>
                  <a:prstClr val="white"/>
                </a:solidFill>
              </a:rPr>
              <a:t>Reports</a:t>
            </a:r>
            <a:r>
              <a:rPr lang="es-ES" sz="1350" dirty="0">
                <a:solidFill>
                  <a:prstClr val="white"/>
                </a:solidFill>
              </a:rPr>
              <a:t>)</a:t>
            </a:r>
          </a:p>
        </p:txBody>
      </p:sp>
      <p:sp>
        <p:nvSpPr>
          <p:cNvPr id="12" name="Rectángulo 11">
            <a:extLst>
              <a:ext uri="{FF2B5EF4-FFF2-40B4-BE49-F238E27FC236}">
                <a16:creationId xmlns:a16="http://schemas.microsoft.com/office/drawing/2014/main" id="{0CBB5B32-1DC5-A259-2786-8CB53AC453F9}"/>
              </a:ext>
            </a:extLst>
          </p:cNvPr>
          <p:cNvSpPr/>
          <p:nvPr/>
        </p:nvSpPr>
        <p:spPr>
          <a:xfrm>
            <a:off x="4849813" y="1922463"/>
            <a:ext cx="1211262" cy="109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a:solidFill>
                  <a:prstClr val="white"/>
                </a:solidFill>
              </a:rPr>
              <a:t>Multi-</a:t>
            </a:r>
            <a:r>
              <a:rPr lang="es-ES" sz="1350" dirty="0" err="1">
                <a:solidFill>
                  <a:prstClr val="white"/>
                </a:solidFill>
              </a:rPr>
              <a:t>level</a:t>
            </a:r>
            <a:r>
              <a:rPr lang="es-ES" sz="1350" dirty="0">
                <a:solidFill>
                  <a:prstClr val="white"/>
                </a:solidFill>
              </a:rPr>
              <a:t>,</a:t>
            </a:r>
          </a:p>
          <a:p>
            <a:pPr algn="ctr" defTabSz="685800" eaLnBrk="1" fontAlgn="auto" hangingPunct="1">
              <a:spcBef>
                <a:spcPts val="0"/>
              </a:spcBef>
              <a:spcAft>
                <a:spcPts val="0"/>
              </a:spcAft>
              <a:defRPr/>
            </a:pPr>
            <a:r>
              <a:rPr lang="es-ES" sz="1350" dirty="0" err="1">
                <a:solidFill>
                  <a:prstClr val="white"/>
                </a:solidFill>
              </a:rPr>
              <a:t>Hibridization</a:t>
            </a:r>
            <a:r>
              <a:rPr lang="es-ES" sz="1350" dirty="0">
                <a:solidFill>
                  <a:prstClr val="white"/>
                </a:solidFill>
              </a:rPr>
              <a:t>,</a:t>
            </a:r>
          </a:p>
          <a:p>
            <a:pPr algn="ctr" defTabSz="685800" eaLnBrk="1" fontAlgn="auto" hangingPunct="1">
              <a:spcBef>
                <a:spcPts val="0"/>
              </a:spcBef>
              <a:spcAft>
                <a:spcPts val="0"/>
              </a:spcAft>
              <a:defRPr/>
            </a:pPr>
            <a:r>
              <a:rPr lang="es-ES" sz="1350" dirty="0" err="1">
                <a:solidFill>
                  <a:prstClr val="white"/>
                </a:solidFill>
              </a:rPr>
              <a:t>Negociation</a:t>
            </a:r>
            <a:endParaRPr lang="es-ES" sz="1350" dirty="0">
              <a:solidFill>
                <a:prstClr val="white"/>
              </a:solidFill>
            </a:endParaRPr>
          </a:p>
          <a:p>
            <a:pPr algn="ctr" defTabSz="685800" eaLnBrk="1" fontAlgn="auto" hangingPunct="1">
              <a:spcBef>
                <a:spcPts val="0"/>
              </a:spcBef>
              <a:spcAft>
                <a:spcPts val="0"/>
              </a:spcAft>
              <a:defRPr/>
            </a:pPr>
            <a:r>
              <a:rPr lang="es-ES" sz="1350" dirty="0" err="1">
                <a:solidFill>
                  <a:prstClr val="white"/>
                </a:solidFill>
              </a:rPr>
              <a:t>Governance</a:t>
            </a:r>
            <a:endParaRPr lang="es-ES" sz="1350" dirty="0">
              <a:solidFill>
                <a:prstClr val="white"/>
              </a:solidFill>
            </a:endParaRPr>
          </a:p>
        </p:txBody>
      </p:sp>
      <p:sp>
        <p:nvSpPr>
          <p:cNvPr id="14" name="Rectángulo 13">
            <a:extLst>
              <a:ext uri="{FF2B5EF4-FFF2-40B4-BE49-F238E27FC236}">
                <a16:creationId xmlns:a16="http://schemas.microsoft.com/office/drawing/2014/main" id="{62E1FC2E-1722-BFFF-A2A0-00DF9483BF17}"/>
              </a:ext>
            </a:extLst>
          </p:cNvPr>
          <p:cNvSpPr/>
          <p:nvPr/>
        </p:nvSpPr>
        <p:spPr>
          <a:xfrm>
            <a:off x="6700838" y="1893888"/>
            <a:ext cx="1211262" cy="2843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a:solidFill>
                  <a:prstClr val="white"/>
                </a:solidFill>
              </a:rPr>
              <a:t>ROBUST</a:t>
            </a:r>
          </a:p>
          <a:p>
            <a:pPr algn="ctr" defTabSz="685800" eaLnBrk="1" fontAlgn="auto" hangingPunct="1">
              <a:spcBef>
                <a:spcPts val="0"/>
              </a:spcBef>
              <a:spcAft>
                <a:spcPts val="0"/>
              </a:spcAft>
              <a:defRPr/>
            </a:pPr>
            <a:endParaRPr lang="es-ES" sz="1350" dirty="0">
              <a:solidFill>
                <a:prstClr val="white"/>
              </a:solidFill>
            </a:endParaRPr>
          </a:p>
          <a:p>
            <a:pPr algn="ctr" defTabSz="685800" eaLnBrk="1" fontAlgn="auto" hangingPunct="1">
              <a:spcBef>
                <a:spcPts val="0"/>
              </a:spcBef>
              <a:spcAft>
                <a:spcPts val="0"/>
              </a:spcAft>
              <a:defRPr/>
            </a:pPr>
            <a:r>
              <a:rPr lang="es-ES" sz="1350" dirty="0">
                <a:solidFill>
                  <a:prstClr val="white"/>
                </a:solidFill>
              </a:rPr>
              <a:t>GOVERNANCE</a:t>
            </a:r>
          </a:p>
        </p:txBody>
      </p:sp>
      <p:sp>
        <p:nvSpPr>
          <p:cNvPr id="15" name="Abrir llave 14">
            <a:extLst>
              <a:ext uri="{FF2B5EF4-FFF2-40B4-BE49-F238E27FC236}">
                <a16:creationId xmlns:a16="http://schemas.microsoft.com/office/drawing/2014/main" id="{C3473DC7-6BEC-8938-8586-AA1BE405E47E}"/>
              </a:ext>
            </a:extLst>
          </p:cNvPr>
          <p:cNvSpPr/>
          <p:nvPr/>
        </p:nvSpPr>
        <p:spPr>
          <a:xfrm>
            <a:off x="4446588" y="1893888"/>
            <a:ext cx="314325" cy="1119187"/>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defTabSz="685800" eaLnBrk="1" fontAlgn="auto" hangingPunct="1">
              <a:spcBef>
                <a:spcPts val="0"/>
              </a:spcBef>
              <a:spcAft>
                <a:spcPts val="0"/>
              </a:spcAft>
              <a:defRPr/>
            </a:pPr>
            <a:endParaRPr lang="es-ES" sz="1350">
              <a:solidFill>
                <a:prstClr val="black"/>
              </a:solidFill>
            </a:endParaRPr>
          </a:p>
        </p:txBody>
      </p:sp>
      <p:sp>
        <p:nvSpPr>
          <p:cNvPr id="17" name="Abrir llave 16">
            <a:extLst>
              <a:ext uri="{FF2B5EF4-FFF2-40B4-BE49-F238E27FC236}">
                <a16:creationId xmlns:a16="http://schemas.microsoft.com/office/drawing/2014/main" id="{D0FF5737-2A6D-4647-7178-E66920C0E133}"/>
              </a:ext>
            </a:extLst>
          </p:cNvPr>
          <p:cNvSpPr/>
          <p:nvPr/>
        </p:nvSpPr>
        <p:spPr>
          <a:xfrm>
            <a:off x="4414838" y="3549650"/>
            <a:ext cx="314325" cy="1119188"/>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defTabSz="685800" eaLnBrk="1" fontAlgn="auto" hangingPunct="1">
              <a:spcBef>
                <a:spcPts val="0"/>
              </a:spcBef>
              <a:spcAft>
                <a:spcPts val="0"/>
              </a:spcAft>
              <a:defRPr/>
            </a:pPr>
            <a:endParaRPr lang="es-ES" sz="1350">
              <a:solidFill>
                <a:prstClr val="black"/>
              </a:solidFill>
            </a:endParaRPr>
          </a:p>
        </p:txBody>
      </p:sp>
      <p:sp>
        <p:nvSpPr>
          <p:cNvPr id="18" name="Rectángulo 17">
            <a:extLst>
              <a:ext uri="{FF2B5EF4-FFF2-40B4-BE49-F238E27FC236}">
                <a16:creationId xmlns:a16="http://schemas.microsoft.com/office/drawing/2014/main" id="{66F464CD-43C2-D487-1DB9-160ADB80A8CF}"/>
              </a:ext>
            </a:extLst>
          </p:cNvPr>
          <p:cNvSpPr/>
          <p:nvPr/>
        </p:nvSpPr>
        <p:spPr>
          <a:xfrm>
            <a:off x="1739900" y="3157538"/>
            <a:ext cx="995363" cy="396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r>
              <a:rPr lang="es-ES" sz="1350" dirty="0" err="1">
                <a:solidFill>
                  <a:prstClr val="white"/>
                </a:solidFill>
              </a:rPr>
              <a:t>require</a:t>
            </a:r>
            <a:endParaRPr lang="es-ES" sz="1350" dirty="0">
              <a:solidFill>
                <a:prstClr val="white"/>
              </a:solidFill>
            </a:endParaRPr>
          </a:p>
        </p:txBody>
      </p:sp>
      <p:sp>
        <p:nvSpPr>
          <p:cNvPr id="22" name="Flecha izquierda-derecha-arriba 21">
            <a:extLst>
              <a:ext uri="{FF2B5EF4-FFF2-40B4-BE49-F238E27FC236}">
                <a16:creationId xmlns:a16="http://schemas.microsoft.com/office/drawing/2014/main" id="{23838122-71EE-507E-3F27-D94ED8B184A1}"/>
              </a:ext>
            </a:extLst>
          </p:cNvPr>
          <p:cNvSpPr/>
          <p:nvPr/>
        </p:nvSpPr>
        <p:spPr>
          <a:xfrm rot="5400000">
            <a:off x="5866606" y="3020219"/>
            <a:ext cx="633413" cy="638175"/>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s-ES" sz="1350">
              <a:solidFill>
                <a:prstClr val="white"/>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6581F0-329F-568F-2B40-9DA19F2434AA}"/>
              </a:ext>
            </a:extLst>
          </p:cNvPr>
          <p:cNvSpPr>
            <a:spLocks noGrp="1"/>
          </p:cNvSpPr>
          <p:nvPr>
            <p:ph type="title"/>
          </p:nvPr>
        </p:nvSpPr>
        <p:spPr>
          <a:xfrm>
            <a:off x="684213" y="188913"/>
            <a:ext cx="7940675" cy="431800"/>
          </a:xfrm>
        </p:spPr>
        <p:txBody>
          <a:bodyPr/>
          <a:lstStyle/>
          <a:p>
            <a:pPr eaLnBrk="1" hangingPunct="1">
              <a:defRPr/>
            </a:pPr>
            <a:br>
              <a:rPr lang="en-US" b="1" dirty="0"/>
            </a:br>
            <a:r>
              <a:rPr lang="en-US" b="1" dirty="0">
                <a:latin typeface="Times New Roman" panose="02020603050405020304" pitchFamily="18" charset="0"/>
                <a:cs typeface="Times New Roman" panose="02020603050405020304" pitchFamily="18" charset="0"/>
              </a:rPr>
              <a:t>Objectives</a:t>
            </a:r>
            <a:br>
              <a:rPr lang="en-US" dirty="0"/>
            </a:br>
            <a:endParaRPr lang="es-ES" dirty="0"/>
          </a:p>
        </p:txBody>
      </p:sp>
      <p:sp>
        <p:nvSpPr>
          <p:cNvPr id="3" name="Marcador de contenido 2">
            <a:extLst>
              <a:ext uri="{FF2B5EF4-FFF2-40B4-BE49-F238E27FC236}">
                <a16:creationId xmlns:a16="http://schemas.microsoft.com/office/drawing/2014/main" id="{DBD47A38-A7EA-820D-2717-B41A9076B43E}"/>
              </a:ext>
            </a:extLst>
          </p:cNvPr>
          <p:cNvSpPr>
            <a:spLocks noGrp="1"/>
          </p:cNvSpPr>
          <p:nvPr>
            <p:ph idx="1"/>
          </p:nvPr>
        </p:nvSpPr>
        <p:spPr>
          <a:xfrm>
            <a:off x="250825" y="620713"/>
            <a:ext cx="8893175" cy="6237287"/>
          </a:xfrm>
        </p:spPr>
        <p:txBody>
          <a:bodyPr/>
          <a:lstStyle/>
          <a:p>
            <a:pPr marL="0" indent="0" eaLnBrk="1" hangingPunct="1">
              <a:buFont typeface="Wingdings" panose="05000000000000000000" pitchFamily="2" charset="2"/>
              <a:buNone/>
              <a:defRPr/>
            </a:pPr>
            <a:endParaRPr lang="en-US" sz="1800" dirty="0">
              <a:solidFill>
                <a:srgbClr val="FFC000"/>
              </a:solidFill>
            </a:endParaRPr>
          </a:p>
          <a:p>
            <a:pPr eaLnBrk="1" hangingPunct="1">
              <a:defRPr/>
            </a:pPr>
            <a:r>
              <a:rPr lang="en-GB" sz="2000" dirty="0">
                <a:latin typeface="Times New Roman" panose="02020603050405020304" pitchFamily="18" charset="0"/>
                <a:cs typeface="Times New Roman" panose="02020603050405020304" pitchFamily="18" charset="0"/>
              </a:rPr>
              <a:t>The </a:t>
            </a:r>
            <a:r>
              <a:rPr lang="en-GB" sz="2000" b="1" dirty="0">
                <a:solidFill>
                  <a:srgbClr val="FFC000"/>
                </a:solidFill>
                <a:latin typeface="Times New Roman" panose="02020603050405020304" pitchFamily="18" charset="0"/>
                <a:cs typeface="Times New Roman" panose="02020603050405020304" pitchFamily="18" charset="0"/>
              </a:rPr>
              <a:t>objective</a:t>
            </a:r>
            <a:r>
              <a:rPr lang="en-GB" sz="2000" dirty="0">
                <a:latin typeface="Times New Roman" panose="02020603050405020304" pitchFamily="18" charset="0"/>
                <a:cs typeface="Times New Roman" panose="02020603050405020304" pitchFamily="18" charset="0"/>
              </a:rPr>
              <a:t> of this paper </a:t>
            </a:r>
            <a:r>
              <a:rPr lang="en-GB" sz="2000" dirty="0">
                <a:latin typeface="Times New Roman" panose="02020603050405020304" pitchFamily="18" charset="0"/>
                <a:ea typeface="ＭＳ Ｐゴシック" charset="-128"/>
                <a:cs typeface="Times New Roman" panose="02020603050405020304" pitchFamily="18" charset="0"/>
              </a:rPr>
              <a:t>is to study whether current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sustainability disclosures</a:t>
            </a:r>
          </a:p>
          <a:p>
            <a:pPr marL="0" indent="0" eaLnBrk="1" hangingPunct="1">
              <a:buFont typeface="Wingdings" panose="05000000000000000000" pitchFamily="2" charset="2"/>
              <a:buNone/>
              <a:defRPr/>
            </a:pPr>
            <a:endParaRPr lang="en-GB" sz="2000" b="1" dirty="0">
              <a:solidFill>
                <a:srgbClr val="FFC000"/>
              </a:solidFill>
              <a:latin typeface="Times New Roman" panose="02020603050405020304" pitchFamily="18" charset="0"/>
              <a:ea typeface="ＭＳ Ｐゴシック" charset="-128"/>
              <a:cs typeface="Times New Roman" panose="02020603050405020304" pitchFamily="18" charset="0"/>
            </a:endParaRPr>
          </a:p>
          <a:p>
            <a:pPr marL="0" indent="0" eaLnBrk="1" hangingPunct="1">
              <a:buFont typeface="Wingdings" panose="05000000000000000000" pitchFamily="2" charset="2"/>
              <a:buNone/>
              <a:defRPr/>
            </a:pP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	</a:t>
            </a:r>
            <a:r>
              <a:rPr lang="en-GB" sz="2000" b="1" dirty="0">
                <a:latin typeface="Times New Roman" panose="02020603050405020304" pitchFamily="18" charset="0"/>
                <a:ea typeface="ＭＳ Ｐゴシック" charset="-128"/>
                <a:cs typeface="Times New Roman" panose="02020603050405020304" pitchFamily="18" charset="0"/>
              </a:rPr>
              <a:t>- </a:t>
            </a:r>
            <a:r>
              <a:rPr lang="en-GB" sz="2000" dirty="0">
                <a:latin typeface="Times New Roman" panose="02020603050405020304" pitchFamily="18" charset="0"/>
                <a:ea typeface="ＭＳ Ｐゴシック" charset="-128"/>
                <a:cs typeface="Times New Roman" panose="02020603050405020304" pitchFamily="18" charset="0"/>
              </a:rPr>
              <a:t>are useful in building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relationships with stakeholders </a:t>
            </a:r>
            <a:r>
              <a:rPr lang="en-GB" sz="2000" dirty="0">
                <a:latin typeface="Times New Roman" panose="02020603050405020304" pitchFamily="18" charset="0"/>
                <a:ea typeface="ＭＳ Ｐゴシック" charset="-128"/>
                <a:cs typeface="Times New Roman" panose="02020603050405020304" pitchFamily="18" charset="0"/>
              </a:rPr>
              <a:t>to meet the 	information needs</a:t>
            </a:r>
            <a:r>
              <a:rPr lang="en-GB" sz="2000" b="1" dirty="0">
                <a:latin typeface="Times New Roman" panose="02020603050405020304" pitchFamily="18" charset="0"/>
                <a:ea typeface="ＭＳ Ｐゴシック" charset="-128"/>
                <a:cs typeface="Times New Roman" panose="02020603050405020304" pitchFamily="18" charset="0"/>
              </a:rPr>
              <a:t> </a:t>
            </a:r>
            <a:r>
              <a:rPr lang="en-GB" sz="2000" dirty="0">
                <a:latin typeface="Times New Roman" panose="02020603050405020304" pitchFamily="18" charset="0"/>
                <a:ea typeface="ＭＳ Ｐゴシック" charset="-128"/>
                <a:cs typeface="Times New Roman" panose="02020603050405020304" pitchFamily="18" charset="0"/>
              </a:rPr>
              <a:t>of</a:t>
            </a:r>
            <a:r>
              <a:rPr lang="en-GB" sz="2000" b="1" dirty="0">
                <a:latin typeface="Times New Roman" panose="02020603050405020304" pitchFamily="18" charset="0"/>
                <a:ea typeface="ＭＳ Ｐゴシック" charset="-128"/>
                <a:cs typeface="Times New Roman" panose="02020603050405020304" pitchFamily="18" charset="0"/>
              </a:rPr>
              <a:t>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robust governance </a:t>
            </a:r>
            <a:r>
              <a:rPr lang="en-GB" sz="2000" dirty="0">
                <a:latin typeface="Times New Roman" panose="02020603050405020304" pitchFamily="18" charset="0"/>
                <a:ea typeface="ＭＳ Ｐゴシック" charset="-128"/>
                <a:cs typeface="Times New Roman" panose="02020603050405020304" pitchFamily="18" charset="0"/>
              </a:rPr>
              <a:t>for the identification, coordination 	and development of collaborative networks or, by contrast, </a:t>
            </a:r>
          </a:p>
          <a:p>
            <a:pPr marL="0" indent="0" eaLnBrk="1" hangingPunct="1">
              <a:buFont typeface="Wingdings" panose="05000000000000000000" pitchFamily="2" charset="2"/>
              <a:buNone/>
              <a:defRPr/>
            </a:pPr>
            <a:r>
              <a:rPr lang="en-GB" sz="2000" dirty="0">
                <a:latin typeface="Times New Roman" panose="02020603050405020304" pitchFamily="18" charset="0"/>
                <a:ea typeface="ＭＳ Ｐゴシック" charset="-128"/>
                <a:cs typeface="Times New Roman" panose="02020603050405020304" pitchFamily="18" charset="0"/>
              </a:rPr>
              <a:t>	</a:t>
            </a:r>
          </a:p>
          <a:p>
            <a:pPr marL="0" indent="0" eaLnBrk="1" hangingPunct="1">
              <a:lnSpc>
                <a:spcPct val="90000"/>
              </a:lnSpc>
              <a:spcBef>
                <a:spcPts val="900"/>
              </a:spcBef>
              <a:buFont typeface="Wingdings" panose="05000000000000000000" pitchFamily="2" charset="2"/>
              <a:buNone/>
              <a:defRPr/>
            </a:pPr>
            <a:r>
              <a:rPr lang="en-GB" sz="2000" dirty="0">
                <a:latin typeface="Times New Roman" panose="02020603050405020304" pitchFamily="18" charset="0"/>
                <a:ea typeface="ＭＳ Ｐゴシック" charset="-128"/>
                <a:cs typeface="Times New Roman" panose="02020603050405020304" pitchFamily="18" charset="0"/>
              </a:rPr>
              <a:t>	-they are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green-washing</a:t>
            </a:r>
            <a:r>
              <a:rPr lang="en-GB" sz="2000" b="1" dirty="0">
                <a:latin typeface="Times New Roman" panose="02020603050405020304" pitchFamily="18" charset="0"/>
                <a:ea typeface="ＭＳ Ｐゴシック" charset="-128"/>
                <a:cs typeface="Times New Roman" panose="02020603050405020304" pitchFamily="18" charset="0"/>
              </a:rPr>
              <a:t> </a:t>
            </a:r>
            <a:r>
              <a:rPr lang="en-GB" sz="2000" dirty="0">
                <a:latin typeface="Times New Roman" panose="02020603050405020304" pitchFamily="18" charset="0"/>
                <a:ea typeface="ＭＳ Ｐゴシック" charset="-128"/>
                <a:cs typeface="Times New Roman" panose="02020603050405020304" pitchFamily="18" charset="0"/>
              </a:rPr>
              <a:t>policies to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justify</a:t>
            </a:r>
            <a:r>
              <a:rPr lang="en-GB" sz="2000" dirty="0">
                <a:latin typeface="Times New Roman" panose="02020603050405020304" pitchFamily="18" charset="0"/>
                <a:ea typeface="ＭＳ Ｐゴシック" charset="-128"/>
                <a:cs typeface="Times New Roman" panose="02020603050405020304" pitchFamily="18" charset="0"/>
              </a:rPr>
              <a:t> that the entity is doing the right 	to create public value and for accountability purposes.</a:t>
            </a:r>
          </a:p>
          <a:p>
            <a:pPr eaLnBrk="1" hangingPunct="1">
              <a:defRPr/>
            </a:pPr>
            <a:endParaRPr lang="en-GB" sz="2000" dirty="0">
              <a:latin typeface="Times New Roman" panose="02020603050405020304" pitchFamily="18" charset="0"/>
              <a:cs typeface="Times New Roman" panose="02020603050405020304" pitchFamily="18" charset="0"/>
            </a:endParaRPr>
          </a:p>
          <a:p>
            <a:pPr eaLnBrk="1" hangingPunct="1">
              <a:defRPr/>
            </a:pPr>
            <a:r>
              <a:rPr lang="en-GB" sz="2000" dirty="0">
                <a:latin typeface="Times New Roman" panose="02020603050405020304" pitchFamily="18" charset="0"/>
                <a:cs typeface="Times New Roman" panose="02020603050405020304" pitchFamily="18" charset="0"/>
              </a:rPr>
              <a:t>To this end</a:t>
            </a:r>
          </a:p>
          <a:p>
            <a:pPr marL="0" indent="0" eaLnBrk="1" hangingPunct="1">
              <a:buFont typeface="Wingdings" panose="05000000000000000000" pitchFamily="2" charset="2"/>
              <a:buNone/>
              <a:defRPr/>
            </a:pPr>
            <a:r>
              <a:rPr lang="en-GB" sz="2000" dirty="0">
                <a:latin typeface="Times New Roman" panose="02020603050405020304" pitchFamily="18" charset="0"/>
                <a:cs typeface="Times New Roman" panose="02020603050405020304" pitchFamily="18" charset="0"/>
              </a:rPr>
              <a:t>	1) we analyse the </a:t>
            </a:r>
            <a:r>
              <a:rPr lang="en-GB" sz="2000" dirty="0">
                <a:solidFill>
                  <a:srgbClr val="FFC000"/>
                </a:solidFill>
                <a:latin typeface="Times New Roman" panose="02020603050405020304" pitchFamily="18" charset="0"/>
                <a:cs typeface="Times New Roman" panose="02020603050405020304" pitchFamily="18" charset="0"/>
              </a:rPr>
              <a:t>disclosure</a:t>
            </a:r>
            <a:r>
              <a:rPr lang="en-GB" sz="2000" dirty="0">
                <a:latin typeface="Times New Roman" panose="02020603050405020304" pitchFamily="18" charset="0"/>
                <a:cs typeface="Times New Roman" panose="02020603050405020304" pitchFamily="18" charset="0"/>
              </a:rPr>
              <a:t> of NFR </a:t>
            </a:r>
            <a:r>
              <a:rPr lang="en-GB" sz="2000" dirty="0">
                <a:solidFill>
                  <a:srgbClr val="FFC000"/>
                </a:solidFill>
                <a:latin typeface="Times New Roman" panose="02020603050405020304" pitchFamily="18" charset="0"/>
                <a:cs typeface="Times New Roman" panose="02020603050405020304" pitchFamily="18" charset="0"/>
              </a:rPr>
              <a:t>in Spanish Local-Owned Enterprises   	(LOEs)</a:t>
            </a:r>
            <a:r>
              <a:rPr lang="en-GB" sz="2000" dirty="0">
                <a:latin typeface="Times New Roman" panose="02020603050405020304" pitchFamily="18" charset="0"/>
                <a:cs typeface="Times New Roman" panose="02020603050405020304" pitchFamily="18" charset="0"/>
              </a:rPr>
              <a:t>, and </a:t>
            </a:r>
          </a:p>
          <a:p>
            <a:pPr eaLnBrk="1" hangingPunct="1">
              <a:defRPr/>
            </a:pPr>
            <a:endParaRPr lang="en-GB" sz="2000" dirty="0">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defRPr/>
            </a:pPr>
            <a:r>
              <a:rPr lang="en-GB" sz="2000" dirty="0">
                <a:latin typeface="Times New Roman" panose="02020603050405020304" pitchFamily="18" charset="0"/>
                <a:cs typeface="Times New Roman" panose="02020603050405020304" pitchFamily="18" charset="0"/>
              </a:rPr>
              <a:t>	2) we obtain information about the NFR’s </a:t>
            </a:r>
            <a:r>
              <a:rPr lang="en-GB" sz="2000" dirty="0">
                <a:solidFill>
                  <a:srgbClr val="FFC000"/>
                </a:solidFill>
                <a:latin typeface="Times New Roman" panose="02020603050405020304" pitchFamily="18" charset="0"/>
                <a:cs typeface="Times New Roman" panose="02020603050405020304" pitchFamily="18" charset="0"/>
              </a:rPr>
              <a:t>objectives</a:t>
            </a:r>
            <a:r>
              <a:rPr lang="en-GB" sz="2000" dirty="0">
                <a:latin typeface="Times New Roman" panose="02020603050405020304" pitchFamily="18" charset="0"/>
                <a:cs typeface="Times New Roman" panose="02020603050405020304" pitchFamily="18" charset="0"/>
              </a:rPr>
              <a:t>, and the </a:t>
            </a:r>
            <a:r>
              <a:rPr lang="en-GB" sz="2000" dirty="0">
                <a:solidFill>
                  <a:srgbClr val="FFC000"/>
                </a:solidFill>
                <a:latin typeface="Times New Roman" panose="02020603050405020304" pitchFamily="18" charset="0"/>
                <a:cs typeface="Times New Roman" panose="02020603050405020304" pitchFamily="18" charset="0"/>
              </a:rPr>
              <a:t>comparability</a:t>
            </a:r>
            <a:r>
              <a:rPr lang="en-GB" sz="2000" dirty="0">
                <a:latin typeface="Times New Roman" panose="02020603050405020304" pitchFamily="18" charset="0"/>
                <a:cs typeface="Times New Roman" panose="02020603050405020304" pitchFamily="18" charset="0"/>
              </a:rPr>
              <a:t> 	and level of </a:t>
            </a:r>
            <a:r>
              <a:rPr lang="en-GB" sz="2000" dirty="0">
                <a:solidFill>
                  <a:srgbClr val="FFC000"/>
                </a:solidFill>
                <a:latin typeface="Times New Roman" panose="02020603050405020304" pitchFamily="18" charset="0"/>
                <a:cs typeface="Times New Roman" panose="02020603050405020304" pitchFamily="18" charset="0"/>
              </a:rPr>
              <a:t>difficulty</a:t>
            </a:r>
            <a:r>
              <a:rPr lang="en-GB" sz="2000" dirty="0">
                <a:latin typeface="Times New Roman" panose="02020603050405020304" pitchFamily="18" charset="0"/>
                <a:cs typeface="Times New Roman" panose="02020603050405020304" pitchFamily="18" charset="0"/>
              </a:rPr>
              <a:t> and </a:t>
            </a:r>
            <a:r>
              <a:rPr lang="en-GB" sz="2000" dirty="0">
                <a:solidFill>
                  <a:srgbClr val="FFC000"/>
                </a:solidFill>
                <a:latin typeface="Times New Roman" panose="02020603050405020304" pitchFamily="18" charset="0"/>
                <a:cs typeface="Times New Roman" panose="02020603050405020304" pitchFamily="18" charset="0"/>
              </a:rPr>
              <a:t>utility</a:t>
            </a:r>
            <a:r>
              <a:rPr lang="en-GB" sz="2000" dirty="0">
                <a:latin typeface="Times New Roman" panose="02020603050405020304" pitchFamily="18" charset="0"/>
                <a:cs typeface="Times New Roman" panose="02020603050405020304" pitchFamily="18" charset="0"/>
              </a:rPr>
              <a:t> of their indicators, through the opinion of 	the </a:t>
            </a:r>
            <a:r>
              <a:rPr lang="en-GB" sz="2000" dirty="0">
                <a:solidFill>
                  <a:srgbClr val="FFC000"/>
                </a:solidFill>
                <a:latin typeface="Times New Roman" panose="02020603050405020304" pitchFamily="18" charset="0"/>
                <a:cs typeface="Times New Roman" panose="02020603050405020304" pitchFamily="18" charset="0"/>
              </a:rPr>
              <a:t>preparers</a:t>
            </a:r>
            <a:r>
              <a:rPr lang="en-GB" sz="2000" dirty="0">
                <a:latin typeface="Times New Roman" panose="02020603050405020304" pitchFamily="18" charset="0"/>
                <a:cs typeface="Times New Roman" panose="02020603050405020304" pitchFamily="18" charset="0"/>
              </a:rPr>
              <a:t> who have carried out the </a:t>
            </a:r>
            <a:r>
              <a:rPr lang="en-GB" sz="2000" dirty="0">
                <a:solidFill>
                  <a:srgbClr val="FFC000"/>
                </a:solidFill>
                <a:latin typeface="Times New Roman" panose="02020603050405020304" pitchFamily="18" charset="0"/>
                <a:cs typeface="Times New Roman" panose="02020603050405020304" pitchFamily="18" charset="0"/>
              </a:rPr>
              <a:t>first NFR </a:t>
            </a:r>
            <a:r>
              <a:rPr lang="en-GB" sz="2000" dirty="0">
                <a:latin typeface="Times New Roman" panose="02020603050405020304" pitchFamily="18" charset="0"/>
                <a:cs typeface="Times New Roman" panose="02020603050405020304" pitchFamily="18" charset="0"/>
              </a:rPr>
              <a:t>in</a:t>
            </a:r>
            <a:r>
              <a:rPr lang="en-GB" sz="2000" dirty="0">
                <a:solidFill>
                  <a:srgbClr val="FFC000"/>
                </a:solidFill>
                <a:latin typeface="Times New Roman" panose="02020603050405020304" pitchFamily="18" charset="0"/>
                <a:cs typeface="Times New Roman" panose="02020603050405020304" pitchFamily="18" charset="0"/>
              </a:rPr>
              <a:t> LOEs </a:t>
            </a:r>
            <a:r>
              <a:rPr lang="en-GB" sz="2000" dirty="0">
                <a:latin typeface="Times New Roman" panose="02020603050405020304" pitchFamily="18" charset="0"/>
                <a:cs typeface="Times New Roman" panose="02020603050405020304" pitchFamily="18" charset="0"/>
              </a:rPr>
              <a:t>in</a:t>
            </a:r>
            <a:r>
              <a:rPr lang="en-GB" sz="2000" dirty="0">
                <a:solidFill>
                  <a:srgbClr val="FFC000"/>
                </a:solidFill>
                <a:latin typeface="Times New Roman" panose="02020603050405020304" pitchFamily="18" charset="0"/>
                <a:cs typeface="Times New Roman" panose="02020603050405020304" pitchFamily="18" charset="0"/>
              </a:rPr>
              <a:t> 2018 and 2019</a:t>
            </a:r>
            <a:r>
              <a:rPr lang="en-GB" sz="2000" dirty="0">
                <a:latin typeface="Times New Roman" panose="02020603050405020304" pitchFamily="18" charset="0"/>
                <a:cs typeface="Times New Roman" panose="02020603050405020304" pitchFamily="18" charset="0"/>
              </a:rPr>
              <a:t>. </a:t>
            </a:r>
          </a:p>
          <a:p>
            <a:pPr eaLnBrk="1" hangingPunct="1">
              <a:defRPr/>
            </a:pP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91FE49-A8EA-DDC3-F965-578B54C82FF1}"/>
              </a:ext>
            </a:extLst>
          </p:cNvPr>
          <p:cNvSpPr>
            <a:spLocks noGrp="1"/>
          </p:cNvSpPr>
          <p:nvPr>
            <p:ph type="title"/>
          </p:nvPr>
        </p:nvSpPr>
        <p:spPr>
          <a:xfrm>
            <a:off x="395288" y="188913"/>
            <a:ext cx="8229600" cy="431800"/>
          </a:xfrm>
        </p:spPr>
        <p:txBody>
          <a:bodyPr/>
          <a:lstStyle/>
          <a:p>
            <a:pPr eaLnBrk="1" hangingPunct="1">
              <a:defRPr/>
            </a:pPr>
            <a:r>
              <a:rPr lang="es-ES" altLang="es-ES" dirty="0" err="1">
                <a:latin typeface="Times New Roman" panose="02020603050405020304" pitchFamily="18" charset="0"/>
                <a:ea typeface="ＭＳ Ｐゴシック" pitchFamily="34" charset="-128"/>
                <a:cs typeface="Times New Roman" panose="02020603050405020304" pitchFamily="18" charset="0"/>
              </a:rPr>
              <a:t>Backgroung</a:t>
            </a:r>
            <a:r>
              <a:rPr lang="es-ES" altLang="es-ES" dirty="0">
                <a:latin typeface="Times New Roman" panose="02020603050405020304" pitchFamily="18" charset="0"/>
                <a:ea typeface="ＭＳ Ｐゴシック" pitchFamily="34" charset="-128"/>
                <a:cs typeface="Times New Roman" panose="02020603050405020304" pitchFamily="18" charset="0"/>
              </a:rPr>
              <a:t> (</a:t>
            </a:r>
            <a:r>
              <a:rPr lang="es-ES" altLang="es-ES" dirty="0" err="1">
                <a:latin typeface="Times New Roman" panose="02020603050405020304" pitchFamily="18" charset="0"/>
                <a:ea typeface="ＭＳ Ｐゴシック" pitchFamily="34" charset="-128"/>
                <a:cs typeface="Times New Roman" panose="02020603050405020304" pitchFamily="18" charset="0"/>
              </a:rPr>
              <a:t>Why</a:t>
            </a:r>
            <a:r>
              <a:rPr lang="es-ES" altLang="es-ES" dirty="0">
                <a:latin typeface="Times New Roman" panose="02020603050405020304" pitchFamily="18" charset="0"/>
                <a:ea typeface="ＭＳ Ｐゴシック" pitchFamily="34" charset="-128"/>
                <a:cs typeface="Times New Roman" panose="02020603050405020304" pitchFamily="18" charset="0"/>
              </a:rPr>
              <a:t> Local-</a:t>
            </a:r>
            <a:r>
              <a:rPr lang="es-ES" altLang="es-ES" dirty="0" err="1">
                <a:latin typeface="Times New Roman" panose="02020603050405020304" pitchFamily="18" charset="0"/>
                <a:ea typeface="ＭＳ Ｐゴシック" pitchFamily="34" charset="-128"/>
                <a:cs typeface="Times New Roman" panose="02020603050405020304" pitchFamily="18" charset="0"/>
              </a:rPr>
              <a:t>Owned</a:t>
            </a:r>
            <a:r>
              <a:rPr lang="es-ES" altLang="es-ES" dirty="0">
                <a:latin typeface="Times New Roman" panose="02020603050405020304" pitchFamily="18" charset="0"/>
                <a:ea typeface="ＭＳ Ｐゴシック" pitchFamily="34" charset="-128"/>
                <a:cs typeface="Times New Roman" panose="02020603050405020304" pitchFamily="18" charset="0"/>
              </a:rPr>
              <a:t> </a:t>
            </a:r>
            <a:r>
              <a:rPr lang="es-ES" altLang="es-ES" dirty="0" err="1">
                <a:latin typeface="Times New Roman" panose="02020603050405020304" pitchFamily="18" charset="0"/>
                <a:ea typeface="ＭＳ Ｐゴシック" pitchFamily="34" charset="-128"/>
                <a:cs typeface="Times New Roman" panose="02020603050405020304" pitchFamily="18" charset="0"/>
              </a:rPr>
              <a:t>Enterprises</a:t>
            </a:r>
            <a:r>
              <a:rPr lang="es-ES" altLang="es-ES" dirty="0">
                <a:latin typeface="Times New Roman" panose="02020603050405020304" pitchFamily="18" charset="0"/>
                <a:ea typeface="ＭＳ Ｐゴシック" pitchFamily="34" charset="-128"/>
                <a:cs typeface="Times New Roman" panose="02020603050405020304" pitchFamily="18" charset="0"/>
              </a:rPr>
              <a:t>, </a:t>
            </a:r>
            <a:r>
              <a:rPr lang="es-ES" altLang="es-ES" dirty="0" err="1">
                <a:latin typeface="Times New Roman" panose="02020603050405020304" pitchFamily="18" charset="0"/>
                <a:ea typeface="ＭＳ Ｐゴシック" pitchFamily="34" charset="-128"/>
                <a:cs typeface="Times New Roman" panose="02020603050405020304" pitchFamily="18" charset="0"/>
              </a:rPr>
              <a:t>LOEs</a:t>
            </a:r>
            <a:r>
              <a:rPr lang="es-ES" altLang="es-ES" dirty="0">
                <a:latin typeface="Times New Roman" panose="02020603050405020304" pitchFamily="18" charset="0"/>
                <a:ea typeface="ＭＳ Ｐゴシック" pitchFamily="34" charset="-128"/>
                <a:cs typeface="Times New Roman" panose="02020603050405020304" pitchFamily="18" charset="0"/>
              </a:rPr>
              <a:t>?)</a:t>
            </a:r>
            <a:endParaRPr lang="es-ES" dirty="0"/>
          </a:p>
        </p:txBody>
      </p:sp>
      <p:sp>
        <p:nvSpPr>
          <p:cNvPr id="3" name="Marcador de contenido 2">
            <a:extLst>
              <a:ext uri="{FF2B5EF4-FFF2-40B4-BE49-F238E27FC236}">
                <a16:creationId xmlns:a16="http://schemas.microsoft.com/office/drawing/2014/main" id="{F46F84C4-F41E-BA70-5F72-15AA27969413}"/>
              </a:ext>
            </a:extLst>
          </p:cNvPr>
          <p:cNvSpPr>
            <a:spLocks noGrp="1"/>
          </p:cNvSpPr>
          <p:nvPr>
            <p:ph idx="1"/>
          </p:nvPr>
        </p:nvSpPr>
        <p:spPr>
          <a:xfrm>
            <a:off x="395288" y="404813"/>
            <a:ext cx="8748712" cy="6264275"/>
          </a:xfrm>
        </p:spPr>
        <p:txBody>
          <a:bodyPr/>
          <a:lstStyle/>
          <a:p>
            <a:pPr marL="0" indent="0" algn="ctr" eaLnBrk="1" hangingPunct="1">
              <a:buFont typeface="Wingdings" panose="05000000000000000000" pitchFamily="2" charset="2"/>
              <a:buNone/>
              <a:defRPr/>
            </a:pPr>
            <a:endParaRPr lang="en-US" sz="2000" dirty="0"/>
          </a:p>
          <a:p>
            <a:pPr eaLnBrk="1" hangingPunct="1">
              <a:defRPr/>
            </a:pPr>
            <a:endParaRPr lang="es-ES" sz="2000" dirty="0">
              <a:latin typeface="Times New Roman" panose="02020603050405020304" pitchFamily="18" charset="0"/>
              <a:cs typeface="Times New Roman" panose="02020603050405020304" pitchFamily="18" charset="0"/>
            </a:endParaRPr>
          </a:p>
          <a:p>
            <a:pPr eaLnBrk="1" hangingPunct="1">
              <a:defRPr/>
            </a:pPr>
            <a:endParaRPr lang="en-GB" sz="2000" dirty="0">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defRPr/>
            </a:pPr>
            <a:endParaRPr lang="en-GB" sz="2000" dirty="0">
              <a:latin typeface="Times New Roman" panose="02020603050405020304" pitchFamily="18" charset="0"/>
              <a:cs typeface="Times New Roman" panose="02020603050405020304" pitchFamily="18" charset="0"/>
            </a:endParaRPr>
          </a:p>
          <a:p>
            <a:pPr eaLnBrk="1" hangingPunct="1">
              <a:defRPr/>
            </a:pPr>
            <a:r>
              <a:rPr lang="es-ES" sz="2000" dirty="0">
                <a:latin typeface="Times New Roman" panose="02020603050405020304" pitchFamily="18" charset="0"/>
                <a:cs typeface="Times New Roman" panose="02020603050405020304" pitchFamily="18" charset="0"/>
              </a:rPr>
              <a:t>We </a:t>
            </a:r>
            <a:r>
              <a:rPr lang="en-GB" sz="2000" dirty="0">
                <a:latin typeface="Times New Roman" panose="02020603050405020304" pitchFamily="18" charset="0"/>
                <a:cs typeface="Times New Roman" panose="02020603050405020304" pitchFamily="18" charset="0"/>
              </a:rPr>
              <a:t>have chosen the LOEs - hybrid entities operating under commercial law,- because of their </a:t>
            </a:r>
            <a:r>
              <a:rPr lang="en-GB" sz="2000" dirty="0">
                <a:solidFill>
                  <a:srgbClr val="FFC000"/>
                </a:solidFill>
                <a:latin typeface="Times New Roman" panose="02020603050405020304" pitchFamily="18" charset="0"/>
                <a:cs typeface="Times New Roman" panose="02020603050405020304" pitchFamily="18" charset="0"/>
              </a:rPr>
              <a:t>exemplary nature </a:t>
            </a:r>
            <a:r>
              <a:rPr lang="en-GB" sz="2000" dirty="0">
                <a:latin typeface="Times New Roman" panose="02020603050405020304" pitchFamily="18" charset="0"/>
                <a:cs typeface="Times New Roman" panose="02020603050405020304" pitchFamily="18" charset="0"/>
              </a:rPr>
              <a:t>(real interest of governments</a:t>
            </a:r>
            <a:r>
              <a:rPr lang="es-ES" sz="2000" dirty="0">
                <a:latin typeface="Times New Roman" panose="02020603050405020304" pitchFamily="18" charset="0"/>
                <a:cs typeface="Times New Roman" panose="02020603050405020304" pitchFamily="18" charset="0"/>
              </a:rPr>
              <a:t> in </a:t>
            </a:r>
            <a:r>
              <a:rPr lang="es-ES" sz="2000" dirty="0">
                <a:solidFill>
                  <a:srgbClr val="FFC000"/>
                </a:solidFill>
                <a:latin typeface="Times New Roman" panose="02020603050405020304" pitchFamily="18" charset="0"/>
                <a:cs typeface="Times New Roman" panose="02020603050405020304" pitchFamily="18" charset="0"/>
              </a:rPr>
              <a:t>NFR) </a:t>
            </a:r>
            <a:r>
              <a:rPr lang="en-GB" sz="2000" dirty="0">
                <a:latin typeface="Times New Roman" panose="02020603050405020304" pitchFamily="18" charset="0"/>
                <a:cs typeface="Times New Roman" panose="02020603050405020304" pitchFamily="18" charset="0"/>
              </a:rPr>
              <a:t>and because they are an </a:t>
            </a:r>
            <a:r>
              <a:rPr lang="en-GB" sz="2000" dirty="0">
                <a:solidFill>
                  <a:srgbClr val="FFC000"/>
                </a:solidFill>
                <a:latin typeface="Times New Roman" panose="02020603050405020304" pitchFamily="18" charset="0"/>
                <a:cs typeface="Times New Roman" panose="02020603050405020304" pitchFamily="18" charset="0"/>
              </a:rPr>
              <a:t>extension of the local administration, </a:t>
            </a:r>
            <a:r>
              <a:rPr lang="en-GB" sz="2000" dirty="0">
                <a:latin typeface="Times New Roman" panose="02020603050405020304" pitchFamily="18" charset="0"/>
                <a:cs typeface="Times New Roman" panose="02020603050405020304" pitchFamily="18" charset="0"/>
              </a:rPr>
              <a:t>along with others </a:t>
            </a:r>
            <a:r>
              <a:rPr lang="en-GB" sz="2000" dirty="0">
                <a:solidFill>
                  <a:srgbClr val="FFC000"/>
                </a:solidFill>
                <a:latin typeface="Times New Roman" panose="02020603050405020304" pitchFamily="18" charset="0"/>
                <a:cs typeface="Times New Roman" panose="02020603050405020304" pitchFamily="18" charset="0"/>
              </a:rPr>
              <a:t>NGOs</a:t>
            </a:r>
            <a:r>
              <a:rPr lang="en-GB" sz="2000" dirty="0">
                <a:latin typeface="Times New Roman" panose="02020603050405020304" pitchFamily="18" charset="0"/>
                <a:cs typeface="Times New Roman" panose="02020603050405020304" pitchFamily="18" charset="0"/>
              </a:rPr>
              <a:t>, </a:t>
            </a:r>
            <a:r>
              <a:rPr lang="en-GB" sz="2000" dirty="0">
                <a:solidFill>
                  <a:srgbClr val="FFC000"/>
                </a:solidFill>
                <a:latin typeface="Times New Roman" panose="02020603050405020304" pitchFamily="18" charset="0"/>
                <a:cs typeface="Times New Roman" panose="02020603050405020304" pitchFamily="18" charset="0"/>
              </a:rPr>
              <a:t>citizens' associations</a:t>
            </a:r>
            <a:r>
              <a:rPr lang="en-GB" sz="2000" dirty="0">
                <a:latin typeface="Times New Roman" panose="02020603050405020304" pitchFamily="18" charset="0"/>
                <a:cs typeface="Times New Roman" panose="02020603050405020304" pitchFamily="18" charset="0"/>
              </a:rPr>
              <a:t> and </a:t>
            </a:r>
            <a:r>
              <a:rPr lang="en-GB" sz="2000" dirty="0">
                <a:solidFill>
                  <a:srgbClr val="FFC000"/>
                </a:solidFill>
                <a:latin typeface="Times New Roman" panose="02020603050405020304" pitchFamily="18" charset="0"/>
                <a:cs typeface="Times New Roman" panose="02020603050405020304" pitchFamily="18" charset="0"/>
              </a:rPr>
              <a:t>private companies </a:t>
            </a:r>
            <a:r>
              <a:rPr lang="en-GB" sz="2000" dirty="0">
                <a:latin typeface="Times New Roman" panose="02020603050405020304" pitchFamily="18" charset="0"/>
                <a:cs typeface="Times New Roman" panose="02020603050405020304" pitchFamily="18" charset="0"/>
              </a:rPr>
              <a:t>that can collaborate with the public sector, giving flexibility to their activities.</a:t>
            </a:r>
          </a:p>
          <a:p>
            <a:pPr marL="0" indent="0" eaLnBrk="1" hangingPunct="1">
              <a:buFont typeface="Wingdings" panose="05000000000000000000" pitchFamily="2" charset="2"/>
              <a:buNone/>
              <a:defRPr/>
            </a:pPr>
            <a:endParaRPr lang="en-GB" sz="2000" dirty="0">
              <a:latin typeface="Times New Roman" panose="02020603050405020304" pitchFamily="18" charset="0"/>
              <a:cs typeface="Times New Roman" panose="02020603050405020304" pitchFamily="18" charset="0"/>
            </a:endParaRPr>
          </a:p>
          <a:p>
            <a:pPr eaLnBrk="1" hangingPunct="1">
              <a:defRPr/>
            </a:pPr>
            <a:r>
              <a:rPr lang="en-GB" sz="2000" dirty="0">
                <a:latin typeface="Times New Roman" panose="02020603050405020304" pitchFamily="18" charset="0"/>
                <a:cs typeface="Times New Roman" panose="02020603050405020304" pitchFamily="18" charset="0"/>
              </a:rPr>
              <a:t>The introduction of NFR in LOEs for a robust governance may be</a:t>
            </a:r>
            <a:r>
              <a:rPr lang="es-ES" sz="2000" dirty="0">
                <a:latin typeface="Times New Roman" panose="02020603050405020304" pitchFamily="18" charset="0"/>
                <a:cs typeface="Times New Roman" panose="02020603050405020304" pitchFamily="18" charset="0"/>
              </a:rPr>
              <a:t> </a:t>
            </a:r>
            <a:r>
              <a:rPr lang="es-ES" sz="2000" dirty="0" err="1">
                <a:latin typeface="Times New Roman" panose="02020603050405020304" pitchFamily="18" charset="0"/>
                <a:cs typeface="Times New Roman" panose="02020603050405020304" pitchFamily="18" charset="0"/>
              </a:rPr>
              <a:t>also</a:t>
            </a:r>
            <a:r>
              <a:rPr lang="en-GB" sz="2000" dirty="0">
                <a:latin typeface="Times New Roman" panose="02020603050405020304" pitchFamily="18" charset="0"/>
                <a:cs typeface="Times New Roman" panose="02020603050405020304" pitchFamily="18" charset="0"/>
              </a:rPr>
              <a:t> </a:t>
            </a:r>
            <a:r>
              <a:rPr lang="en-GB" sz="2000" dirty="0">
                <a:solidFill>
                  <a:srgbClr val="FFC000"/>
                </a:solidFill>
                <a:latin typeface="Times New Roman" panose="02020603050405020304" pitchFamily="18" charset="0"/>
                <a:cs typeface="Times New Roman" panose="02020603050405020304" pitchFamily="18" charset="0"/>
              </a:rPr>
              <a:t>a first step</a:t>
            </a:r>
            <a:r>
              <a:rPr lang="en-GB" sz="2000" dirty="0">
                <a:latin typeface="Times New Roman" panose="02020603050405020304" pitchFamily="18" charset="0"/>
                <a:cs typeface="Times New Roman" panose="02020603050405020304" pitchFamily="18" charset="0"/>
              </a:rPr>
              <a:t> for its implementation in the </a:t>
            </a:r>
            <a:r>
              <a:rPr lang="en-GB" sz="2000" dirty="0">
                <a:solidFill>
                  <a:srgbClr val="FFC000"/>
                </a:solidFill>
                <a:latin typeface="Times New Roman" panose="02020603050405020304" pitchFamily="18" charset="0"/>
                <a:cs typeface="Times New Roman" panose="02020603050405020304" pitchFamily="18" charset="0"/>
              </a:rPr>
              <a:t>comprehensive</a:t>
            </a:r>
            <a:r>
              <a:rPr lang="en-GB" sz="2000" dirty="0">
                <a:latin typeface="Times New Roman" panose="02020603050405020304" pitchFamily="18" charset="0"/>
                <a:cs typeface="Times New Roman" panose="02020603050405020304" pitchFamily="18" charset="0"/>
              </a:rPr>
              <a:t> local government reporting.</a:t>
            </a:r>
          </a:p>
          <a:p>
            <a:pPr eaLnBrk="1" hangingPunct="1">
              <a:defRPr/>
            </a:pPr>
            <a:endParaRPr lang="en-GB" sz="2000" dirty="0">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defRPr/>
            </a:pPr>
            <a:endParaRPr lang="en-GB" sz="2000" dirty="0">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defRPr/>
            </a:pPr>
            <a:endParaRPr lang="en-GB" sz="2000" dirty="0">
              <a:latin typeface="Times New Roman" panose="02020603050405020304" pitchFamily="18" charset="0"/>
              <a:cs typeface="Times New Roman" panose="02020603050405020304" pitchFamily="18" charset="0"/>
            </a:endParaRPr>
          </a:p>
          <a:p>
            <a:pPr eaLnBrk="1" hangingPunct="1">
              <a:defRPr/>
            </a:pPr>
            <a:endParaRPr lang="es-E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2BF0EC0-7117-F52A-0B03-1DA3A4B3E72F}"/>
              </a:ext>
            </a:extLst>
          </p:cNvPr>
          <p:cNvSpPr>
            <a:spLocks noGrp="1" noChangeArrowheads="1"/>
          </p:cNvSpPr>
          <p:nvPr>
            <p:ph type="title" idx="4294967295"/>
          </p:nvPr>
        </p:nvSpPr>
        <p:spPr>
          <a:xfrm>
            <a:off x="436563" y="115888"/>
            <a:ext cx="8599487" cy="504825"/>
          </a:xfrm>
        </p:spPr>
        <p:txBody>
          <a:bodyPr/>
          <a:lstStyle/>
          <a:p>
            <a:pPr eaLnBrk="1" hangingPunct="1">
              <a:defRPr/>
            </a:pPr>
            <a:r>
              <a:rPr lang="en-US" altLang="es-ES" dirty="0">
                <a:latin typeface="Times New Roman" panose="02020603050405020304" pitchFamily="18" charset="0"/>
                <a:ea typeface="ＭＳ Ｐゴシック" pitchFamily="34" charset="-128"/>
                <a:cs typeface="Times New Roman" panose="02020603050405020304" pitchFamily="18" charset="0"/>
              </a:rPr>
              <a:t>Background (Regulation of sustainability reporting)</a:t>
            </a:r>
            <a:endParaRPr lang="es-ES_tradnl" altLang="es-ES" dirty="0">
              <a:latin typeface="Times New Roman" panose="02020603050405020304" pitchFamily="18" charset="0"/>
              <a:ea typeface="ＭＳ Ｐゴシック" pitchFamily="34" charset="-128"/>
              <a:cs typeface="Times New Roman" panose="02020603050405020304" pitchFamily="18" charset="0"/>
            </a:endParaRPr>
          </a:p>
        </p:txBody>
      </p:sp>
      <p:sp>
        <p:nvSpPr>
          <p:cNvPr id="11267" name="Rectangle 3">
            <a:extLst>
              <a:ext uri="{FF2B5EF4-FFF2-40B4-BE49-F238E27FC236}">
                <a16:creationId xmlns:a16="http://schemas.microsoft.com/office/drawing/2014/main" id="{E6AF6F0C-282F-33CB-D391-E9523BE2298D}"/>
              </a:ext>
            </a:extLst>
          </p:cNvPr>
          <p:cNvSpPr>
            <a:spLocks noGrp="1" noChangeArrowheads="1"/>
          </p:cNvSpPr>
          <p:nvPr>
            <p:ph type="body" idx="4294967295"/>
          </p:nvPr>
        </p:nvSpPr>
        <p:spPr>
          <a:xfrm>
            <a:off x="0" y="765175"/>
            <a:ext cx="9144000" cy="6092825"/>
          </a:xfrm>
        </p:spPr>
        <p:txBody>
          <a:bodyPr/>
          <a:lstStyle/>
          <a:p>
            <a:pPr lvl="1" eaLnBrk="1" hangingPunct="1">
              <a:lnSpc>
                <a:spcPct val="90000"/>
              </a:lnSpc>
              <a:spcBef>
                <a:spcPts val="900"/>
              </a:spcBef>
              <a:defRPr/>
            </a:pPr>
            <a:r>
              <a:rPr lang="en-GB" sz="2000" dirty="0">
                <a:latin typeface="Times New Roman" panose="02020603050405020304" pitchFamily="18" charset="0"/>
                <a:ea typeface="ＭＳ Ｐゴシック" charset="-128"/>
                <a:cs typeface="Times New Roman" panose="02020603050405020304" pitchFamily="18" charset="0"/>
              </a:rPr>
              <a:t>The</a:t>
            </a:r>
            <a:r>
              <a:rPr lang="en-GB" sz="2000" b="1" dirty="0">
                <a:latin typeface="Times New Roman" panose="02020603050405020304" pitchFamily="18" charset="0"/>
                <a:ea typeface="ＭＳ Ｐゴシック" charset="-128"/>
                <a:cs typeface="Times New Roman" panose="02020603050405020304" pitchFamily="18" charset="0"/>
              </a:rPr>
              <a:t>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European Directive 2014/95/EU </a:t>
            </a:r>
            <a:r>
              <a:rPr lang="en-GB" sz="2000" dirty="0">
                <a:latin typeface="Times New Roman" panose="02020603050405020304" pitchFamily="18" charset="0"/>
                <a:ea typeface="ＭＳ Ｐゴシック" charset="-128"/>
                <a:cs typeface="Times New Roman" panose="02020603050405020304" pitchFamily="18" charset="0"/>
              </a:rPr>
              <a:t>on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non-financial</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 </a:t>
            </a:r>
            <a:r>
              <a:rPr lang="en-GB" sz="2000" dirty="0">
                <a:latin typeface="Times New Roman" panose="02020603050405020304" pitchFamily="18" charset="0"/>
                <a:ea typeface="ＭＳ Ｐゴシック" charset="-128"/>
                <a:cs typeface="Times New Roman" panose="02020603050405020304" pitchFamily="18" charset="0"/>
              </a:rPr>
              <a:t>reporting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obliges</a:t>
            </a:r>
            <a:r>
              <a:rPr lang="en-GB" sz="2000" dirty="0">
                <a:latin typeface="Times New Roman" panose="02020603050405020304" pitchFamily="18" charset="0"/>
                <a:ea typeface="ＭＳ Ｐゴシック" charset="-128"/>
                <a:cs typeface="Times New Roman" panose="02020603050405020304" pitchFamily="18" charset="0"/>
              </a:rPr>
              <a:t> large European companies (both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private </a:t>
            </a:r>
            <a:r>
              <a:rPr lang="en-GB" sz="2000" dirty="0">
                <a:latin typeface="Times New Roman" panose="02020603050405020304" pitchFamily="18" charset="0"/>
                <a:ea typeface="ＭＳ Ｐゴシック" charset="-128"/>
                <a:cs typeface="Times New Roman" panose="02020603050405020304" pitchFamily="18" charset="0"/>
              </a:rPr>
              <a:t>and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public</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sector</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a:t>
            </a:r>
            <a:r>
              <a:rPr lang="en-GB" sz="2000" dirty="0">
                <a:latin typeface="Times New Roman" panose="02020603050405020304" pitchFamily="18" charset="0"/>
                <a:ea typeface="ＭＳ Ｐゴシック" charset="-128"/>
                <a:cs typeface="Times New Roman" panose="02020603050405020304" pitchFamily="18" charset="0"/>
              </a:rPr>
              <a:t>, to publish</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annual sustainability reports </a:t>
            </a:r>
            <a:r>
              <a:rPr lang="en-GB" sz="2000" b="1" dirty="0">
                <a:latin typeface="Times New Roman" panose="02020603050405020304" pitchFamily="18" charset="0"/>
                <a:ea typeface="ＭＳ Ｐゴシック" charset="-128"/>
                <a:cs typeface="Times New Roman" panose="02020603050405020304" pitchFamily="18" charset="0"/>
              </a:rPr>
              <a:t>(</a:t>
            </a:r>
            <a:r>
              <a:rPr lang="en-US" sz="2000" dirty="0">
                <a:latin typeface="Times New Roman" panose="02020603050405020304" pitchFamily="18" charset="0"/>
                <a:ea typeface="ＭＳ Ｐゴシック" charset="-128"/>
                <a:cs typeface="Times New Roman" panose="02020603050405020304" pitchFamily="18" charset="0"/>
              </a:rPr>
              <a:t>albeit with some shortcomings in terms of </a:t>
            </a:r>
            <a:r>
              <a:rPr lang="en-US" sz="2000" dirty="0">
                <a:solidFill>
                  <a:srgbClr val="FFC000"/>
                </a:solidFill>
                <a:latin typeface="Times New Roman" panose="02020603050405020304" pitchFamily="18" charset="0"/>
                <a:ea typeface="ＭＳ Ｐゴシック" charset="-128"/>
                <a:cs typeface="Times New Roman" panose="02020603050405020304" pitchFamily="18" charset="0"/>
              </a:rPr>
              <a:t>comparability</a:t>
            </a:r>
            <a:r>
              <a:rPr lang="en-US" sz="2000" dirty="0">
                <a:latin typeface="Times New Roman" panose="02020603050405020304" pitchFamily="18" charset="0"/>
                <a:ea typeface="ＭＳ Ｐゴシック" charset="-128"/>
                <a:cs typeface="Times New Roman" panose="02020603050405020304" pitchFamily="18" charset="0"/>
              </a:rPr>
              <a:t>)</a:t>
            </a:r>
            <a:r>
              <a:rPr lang="en-GB" sz="2000" dirty="0">
                <a:latin typeface="Times New Roman" panose="02020603050405020304" pitchFamily="18" charset="0"/>
                <a:ea typeface="ＭＳ Ｐゴシック" charset="-128"/>
                <a:cs typeface="Times New Roman" panose="02020603050405020304" pitchFamily="18" charset="0"/>
              </a:rPr>
              <a:t>. </a:t>
            </a:r>
          </a:p>
          <a:p>
            <a:pPr marL="457200" lvl="1" indent="0" eaLnBrk="1" hangingPunct="1">
              <a:lnSpc>
                <a:spcPct val="90000"/>
              </a:lnSpc>
              <a:spcBef>
                <a:spcPts val="900"/>
              </a:spcBef>
              <a:buFont typeface="Wingdings" panose="05000000000000000000" pitchFamily="2" charset="2"/>
              <a:buNone/>
              <a:defRPr/>
            </a:pPr>
            <a:r>
              <a:rPr lang="en-GB" sz="2000" dirty="0">
                <a:latin typeface="Times New Roman" panose="02020603050405020304" pitchFamily="18" charset="0"/>
                <a:ea typeface="ＭＳ Ｐゴシック" charset="-128"/>
                <a:cs typeface="Times New Roman" panose="02020603050405020304" pitchFamily="18" charset="0"/>
              </a:rPr>
              <a:t>    The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Law 11/2018 </a:t>
            </a:r>
            <a:r>
              <a:rPr lang="en-GB" sz="2000" dirty="0">
                <a:latin typeface="Times New Roman" panose="02020603050405020304" pitchFamily="18" charset="0"/>
                <a:ea typeface="ＭＳ Ｐゴシック" charset="-128"/>
                <a:cs typeface="Times New Roman" panose="02020603050405020304" pitchFamily="18" charset="0"/>
              </a:rPr>
              <a:t>transposed this Directive to the Spanish legislation.</a:t>
            </a:r>
          </a:p>
          <a:p>
            <a:pPr marL="457200" lvl="1" indent="0" eaLnBrk="1" hangingPunct="1">
              <a:lnSpc>
                <a:spcPct val="90000"/>
              </a:lnSpc>
              <a:spcBef>
                <a:spcPts val="900"/>
              </a:spcBef>
              <a:buFont typeface="Wingdings" panose="05000000000000000000" pitchFamily="2" charset="2"/>
              <a:buNone/>
              <a:defRPr/>
            </a:pPr>
            <a:endParaRPr lang="en-GB" sz="2000" dirty="0">
              <a:latin typeface="Times New Roman" panose="02020603050405020304" pitchFamily="18" charset="0"/>
              <a:ea typeface="ＭＳ Ｐゴシック" charset="-128"/>
              <a:cs typeface="Times New Roman" panose="02020603050405020304" pitchFamily="18" charset="0"/>
            </a:endParaRPr>
          </a:p>
          <a:p>
            <a:pPr lvl="1" eaLnBrk="1" hangingPunct="1">
              <a:lnSpc>
                <a:spcPct val="90000"/>
              </a:lnSpc>
              <a:spcBef>
                <a:spcPts val="900"/>
              </a:spcBef>
              <a:defRPr/>
            </a:pPr>
            <a:r>
              <a:rPr lang="en-GB" sz="2000" dirty="0">
                <a:latin typeface="Times New Roman" panose="02020603050405020304" pitchFamily="18" charset="0"/>
                <a:ea typeface="ＭＳ Ｐゴシック" charset="-128"/>
                <a:cs typeface="Times New Roman" panose="02020603050405020304" pitchFamily="18" charset="0"/>
              </a:rPr>
              <a:t>To overcome these shortcomings, there are at present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three</a:t>
            </a:r>
            <a:r>
              <a:rPr lang="en-GB" sz="2000" dirty="0">
                <a:latin typeface="Times New Roman" panose="02020603050405020304" pitchFamily="18" charset="0"/>
                <a:ea typeface="ＭＳ Ｐゴシック" charset="-128"/>
                <a:cs typeface="Times New Roman" panose="02020603050405020304" pitchFamily="18" charset="0"/>
              </a:rPr>
              <a:t> major initiatives:</a:t>
            </a:r>
            <a:r>
              <a:rPr lang="en-GB" sz="1800" dirty="0">
                <a:latin typeface="Times New Roman" panose="02020603050405020304" pitchFamily="18" charset="0"/>
                <a:ea typeface="ＭＳ Ｐゴシック" charset="-128"/>
                <a:cs typeface="Times New Roman" panose="02020603050405020304" pitchFamily="18" charset="0"/>
              </a:rPr>
              <a:t> </a:t>
            </a:r>
          </a:p>
          <a:p>
            <a:pPr lvl="2" eaLnBrk="1" hangingPunct="1">
              <a:lnSpc>
                <a:spcPct val="90000"/>
              </a:lnSpc>
              <a:spcBef>
                <a:spcPts val="900"/>
              </a:spcBef>
              <a:defRPr/>
            </a:pPr>
            <a:r>
              <a:rPr lang="en-GB" sz="1600" dirty="0">
                <a:solidFill>
                  <a:srgbClr val="FFC000"/>
                </a:solidFill>
                <a:ea typeface="ＭＳ Ｐゴシック" charset="-128"/>
              </a:rPr>
              <a:t>- </a:t>
            </a:r>
            <a:r>
              <a:rPr lang="en-GB" sz="1600" dirty="0">
                <a:ea typeface="ＭＳ Ｐゴシック" charset="-128"/>
              </a:rPr>
              <a:t>The </a:t>
            </a:r>
            <a:r>
              <a:rPr lang="en-GB" sz="1600" b="1" dirty="0">
                <a:solidFill>
                  <a:srgbClr val="FFC000"/>
                </a:solidFill>
                <a:ea typeface="ＭＳ Ｐゴシック" charset="-128"/>
              </a:rPr>
              <a:t>ISSB</a:t>
            </a:r>
            <a:r>
              <a:rPr lang="en-GB" sz="1600" dirty="0">
                <a:ea typeface="ＭＳ Ｐゴシック" charset="-128"/>
              </a:rPr>
              <a:t> (IFRS Foundation, SASB , CDSB, IIRC and agreement GRI) focused on providing material information for </a:t>
            </a:r>
            <a:r>
              <a:rPr lang="en-GB" sz="1600" b="1" u="sng" dirty="0">
                <a:solidFill>
                  <a:srgbClr val="FFC000"/>
                </a:solidFill>
                <a:ea typeface="ＭＳ Ｐゴシック" charset="-128"/>
              </a:rPr>
              <a:t>investor</a:t>
            </a:r>
            <a:r>
              <a:rPr lang="en-GB" sz="1600" b="1" dirty="0">
                <a:ea typeface="ＭＳ Ｐゴシック" charset="-128"/>
              </a:rPr>
              <a:t> </a:t>
            </a:r>
            <a:r>
              <a:rPr lang="en-GB" sz="1600" dirty="0">
                <a:ea typeface="ＭＳ Ｐゴシック" charset="-128"/>
              </a:rPr>
              <a:t>needs, </a:t>
            </a:r>
          </a:p>
          <a:p>
            <a:pPr lvl="2" eaLnBrk="1" hangingPunct="1">
              <a:lnSpc>
                <a:spcPct val="90000"/>
              </a:lnSpc>
              <a:spcBef>
                <a:spcPts val="900"/>
              </a:spcBef>
              <a:defRPr/>
            </a:pPr>
            <a:r>
              <a:rPr lang="en-GB" sz="1600" dirty="0">
                <a:solidFill>
                  <a:srgbClr val="FFC000"/>
                </a:solidFill>
                <a:ea typeface="ＭＳ Ｐゴシック" charset="-128"/>
              </a:rPr>
              <a:t>-</a:t>
            </a:r>
            <a:r>
              <a:rPr lang="en-GB" sz="1600" dirty="0">
                <a:solidFill>
                  <a:srgbClr val="FF0000"/>
                </a:solidFill>
                <a:ea typeface="ＭＳ Ｐゴシック" charset="-128"/>
              </a:rPr>
              <a:t> </a:t>
            </a:r>
            <a:r>
              <a:rPr lang="en-GB" sz="1600" dirty="0">
                <a:ea typeface="ＭＳ Ｐゴシック" charset="-128"/>
              </a:rPr>
              <a:t>The European Financial Reporting Advisory Group (</a:t>
            </a:r>
            <a:r>
              <a:rPr lang="en-GB" sz="1600" b="1" dirty="0">
                <a:solidFill>
                  <a:srgbClr val="FFC000"/>
                </a:solidFill>
                <a:ea typeface="ＭＳ Ｐゴシック" charset="-128"/>
              </a:rPr>
              <a:t>EFRAG</a:t>
            </a:r>
            <a:r>
              <a:rPr lang="en-GB" sz="1600" dirty="0">
                <a:ea typeface="ＭＳ Ｐゴシック" charset="-128"/>
              </a:rPr>
              <a:t>) focused on</a:t>
            </a:r>
            <a:r>
              <a:rPr lang="en-GB" sz="1600" u="sng" dirty="0">
                <a:ea typeface="ＭＳ Ｐゴシック" charset="-128"/>
              </a:rPr>
              <a:t> </a:t>
            </a:r>
            <a:r>
              <a:rPr lang="en-GB" sz="1600" b="1" u="sng" dirty="0">
                <a:solidFill>
                  <a:srgbClr val="FFC000"/>
                </a:solidFill>
                <a:ea typeface="ＭＳ Ｐゴシック" charset="-128"/>
              </a:rPr>
              <a:t>investors and other stakeholders</a:t>
            </a:r>
            <a:r>
              <a:rPr lang="en-GB" sz="1600" b="1" dirty="0">
                <a:ea typeface="ＭＳ Ｐゴシック" charset="-128"/>
              </a:rPr>
              <a:t>  (</a:t>
            </a:r>
            <a:r>
              <a:rPr lang="en-GB" sz="1600" b="1" u="sng" dirty="0">
                <a:solidFill>
                  <a:srgbClr val="FFC000"/>
                </a:solidFill>
                <a:ea typeface="ＭＳ Ｐゴシック" charset="-128"/>
              </a:rPr>
              <a:t>double materiality</a:t>
            </a:r>
            <a:r>
              <a:rPr lang="en-GB" sz="1600" b="1" dirty="0">
                <a:ea typeface="ＭＳ Ｐゴシック" charset="-128"/>
              </a:rPr>
              <a:t>) </a:t>
            </a:r>
            <a:r>
              <a:rPr lang="en-GB" sz="1600" dirty="0">
                <a:ea typeface="ＭＳ Ｐゴシック" charset="-128"/>
              </a:rPr>
              <a:t>and </a:t>
            </a:r>
          </a:p>
          <a:p>
            <a:pPr lvl="2" eaLnBrk="1" hangingPunct="1">
              <a:lnSpc>
                <a:spcPct val="90000"/>
              </a:lnSpc>
              <a:spcBef>
                <a:spcPts val="900"/>
              </a:spcBef>
              <a:defRPr/>
            </a:pPr>
            <a:r>
              <a:rPr lang="en-GB" sz="1600" dirty="0">
                <a:solidFill>
                  <a:srgbClr val="FFC000"/>
                </a:solidFill>
                <a:ea typeface="ＭＳ Ｐゴシック" charset="-128"/>
              </a:rPr>
              <a:t>-</a:t>
            </a:r>
            <a:r>
              <a:rPr lang="en-GB" sz="1600" dirty="0">
                <a:solidFill>
                  <a:srgbClr val="FF0000"/>
                </a:solidFill>
                <a:ea typeface="ＭＳ Ｐゴシック" charset="-128"/>
              </a:rPr>
              <a:t> </a:t>
            </a:r>
            <a:r>
              <a:rPr lang="en-GB" sz="1600" dirty="0">
                <a:ea typeface="ＭＳ Ｐゴシック" charset="-128"/>
              </a:rPr>
              <a:t>The new </a:t>
            </a:r>
            <a:r>
              <a:rPr lang="en-GB" sz="1600" b="1" dirty="0">
                <a:solidFill>
                  <a:srgbClr val="FFC000"/>
                </a:solidFill>
                <a:ea typeface="ＭＳ Ｐゴシック" charset="-128"/>
              </a:rPr>
              <a:t>European Directive </a:t>
            </a:r>
            <a:r>
              <a:rPr lang="en-GB" sz="1600" dirty="0">
                <a:solidFill>
                  <a:srgbClr val="FFC000"/>
                </a:solidFill>
                <a:ea typeface="ＭＳ Ｐゴシック" charset="-128"/>
              </a:rPr>
              <a:t>2022/2464/EU</a:t>
            </a:r>
            <a:r>
              <a:rPr lang="en-GB" sz="1600" dirty="0">
                <a:ea typeface="ＭＳ Ｐゴシック" charset="-128"/>
              </a:rPr>
              <a:t>, which amends the previous one to require disclosure of </a:t>
            </a:r>
            <a:r>
              <a:rPr lang="en-GB" sz="1600" b="1" u="sng" dirty="0">
                <a:solidFill>
                  <a:srgbClr val="FFC000"/>
                </a:solidFill>
                <a:ea typeface="ＭＳ Ｐゴシック" charset="-128"/>
              </a:rPr>
              <a:t>intangible</a:t>
            </a:r>
            <a:r>
              <a:rPr lang="en-GB" sz="1600" b="1" dirty="0">
                <a:solidFill>
                  <a:srgbClr val="FFC000"/>
                </a:solidFill>
                <a:ea typeface="ＭＳ Ｐゴシック" charset="-128"/>
              </a:rPr>
              <a:t> </a:t>
            </a:r>
            <a:r>
              <a:rPr lang="en-GB" sz="1600" dirty="0">
                <a:ea typeface="ＭＳ Ｐゴシック" charset="-128"/>
              </a:rPr>
              <a:t>resources</a:t>
            </a:r>
            <a:r>
              <a:rPr lang="en-GB" sz="1600" b="1" dirty="0">
                <a:solidFill>
                  <a:srgbClr val="FFC000"/>
                </a:solidFill>
                <a:ea typeface="ＭＳ Ｐゴシック" charset="-128"/>
              </a:rPr>
              <a:t> </a:t>
            </a:r>
            <a:r>
              <a:rPr lang="en-GB" sz="1600" dirty="0">
                <a:ea typeface="ＭＳ Ｐゴシック" charset="-128"/>
              </a:rPr>
              <a:t>and electronic format to increase </a:t>
            </a:r>
            <a:r>
              <a:rPr lang="en-GB" sz="1600" b="1" dirty="0">
                <a:solidFill>
                  <a:srgbClr val="FFC000"/>
                </a:solidFill>
                <a:ea typeface="ＭＳ Ｐゴシック" charset="-128"/>
              </a:rPr>
              <a:t>comparability</a:t>
            </a:r>
            <a:r>
              <a:rPr lang="en-GB" sz="1600" dirty="0">
                <a:ea typeface="ＭＳ Ｐゴシック" charset="-128"/>
              </a:rPr>
              <a:t>.</a:t>
            </a:r>
          </a:p>
          <a:p>
            <a:pPr marL="914400" lvl="2" indent="0" eaLnBrk="1" hangingPunct="1">
              <a:lnSpc>
                <a:spcPct val="90000"/>
              </a:lnSpc>
              <a:spcBef>
                <a:spcPts val="900"/>
              </a:spcBef>
              <a:buFont typeface="Wingdings" panose="05000000000000000000" pitchFamily="2" charset="2"/>
              <a:buNone/>
              <a:defRPr/>
            </a:pPr>
            <a:endParaRPr lang="en-GB" sz="1400" dirty="0">
              <a:ea typeface="ＭＳ Ｐゴシック" charset="-128"/>
            </a:endParaRPr>
          </a:p>
          <a:p>
            <a:pPr lvl="1" eaLnBrk="1" hangingPunct="1">
              <a:lnSpc>
                <a:spcPct val="90000"/>
              </a:lnSpc>
              <a:spcBef>
                <a:spcPts val="900"/>
              </a:spcBef>
              <a:defRPr/>
            </a:pP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Sustainability information </a:t>
            </a:r>
            <a:r>
              <a:rPr lang="en-GB" sz="2000" dirty="0">
                <a:latin typeface="Times New Roman" panose="02020603050405020304" pitchFamily="18" charset="0"/>
                <a:ea typeface="ＭＳ Ｐゴシック" charset="-128"/>
                <a:cs typeface="Times New Roman" panose="02020603050405020304" pitchFamily="18" charset="0"/>
              </a:rPr>
              <a:t>useful for </a:t>
            </a:r>
            <a:r>
              <a:rPr lang="en-GB" sz="2000" dirty="0">
                <a:solidFill>
                  <a:srgbClr val="FFC000"/>
                </a:solidFill>
                <a:latin typeface="Times New Roman" panose="02020603050405020304" pitchFamily="18" charset="0"/>
                <a:ea typeface="ＭＳ Ｐゴシック" charset="-128"/>
                <a:cs typeface="Times New Roman" panose="02020603050405020304" pitchFamily="18" charset="0"/>
              </a:rPr>
              <a:t>decision making </a:t>
            </a:r>
            <a:r>
              <a:rPr lang="en-GB" sz="2000" dirty="0">
                <a:latin typeface="Times New Roman" panose="02020603050405020304" pitchFamily="18" charset="0"/>
                <a:ea typeface="ＭＳ Ｐゴシック" charset="-128"/>
                <a:cs typeface="Times New Roman" panose="02020603050405020304" pitchFamily="18" charset="0"/>
              </a:rPr>
              <a:t>depends on </a:t>
            </a:r>
            <a:r>
              <a:rPr lang="en-GB" sz="2000" b="1" u="sng" dirty="0">
                <a:solidFill>
                  <a:srgbClr val="FFC000"/>
                </a:solidFill>
                <a:latin typeface="Times New Roman" panose="02020603050405020304" pitchFamily="18" charset="0"/>
                <a:ea typeface="ＭＳ Ｐゴシック" charset="-128"/>
                <a:cs typeface="Times New Roman" panose="02020603050405020304" pitchFamily="18" charset="0"/>
              </a:rPr>
              <a:t>who</a:t>
            </a:r>
            <a:r>
              <a:rPr lang="en-GB" sz="2000" b="1" dirty="0">
                <a:latin typeface="Times New Roman" panose="02020603050405020304" pitchFamily="18" charset="0"/>
                <a:ea typeface="ＭＳ Ｐゴシック" charset="-128"/>
                <a:cs typeface="Times New Roman" panose="02020603050405020304" pitchFamily="18" charset="0"/>
              </a:rPr>
              <a:t> </a:t>
            </a:r>
            <a:r>
              <a:rPr lang="en-GB" sz="2000" dirty="0">
                <a:latin typeface="Times New Roman" panose="02020603050405020304" pitchFamily="18" charset="0"/>
                <a:ea typeface="ＭＳ Ｐゴシック" charset="-128"/>
                <a:cs typeface="Times New Roman" panose="02020603050405020304" pitchFamily="18" charset="0"/>
              </a:rPr>
              <a:t>is making the decisions and </a:t>
            </a:r>
            <a:r>
              <a:rPr lang="en-GB" sz="2000" b="1" u="sng" dirty="0">
                <a:solidFill>
                  <a:srgbClr val="FFC000"/>
                </a:solidFill>
                <a:latin typeface="Times New Roman" panose="02020603050405020304" pitchFamily="18" charset="0"/>
                <a:ea typeface="ＭＳ Ｐゴシック" charset="-128"/>
                <a:cs typeface="Times New Roman" panose="02020603050405020304" pitchFamily="18" charset="0"/>
              </a:rPr>
              <a:t>for</a:t>
            </a:r>
            <a:r>
              <a:rPr lang="en-GB" sz="2000" u="sng" dirty="0">
                <a:solidFill>
                  <a:srgbClr val="FFC000"/>
                </a:solidFill>
                <a:latin typeface="Times New Roman" panose="02020603050405020304" pitchFamily="18" charset="0"/>
                <a:ea typeface="ＭＳ Ｐゴシック" charset="-128"/>
                <a:cs typeface="Times New Roman" panose="02020603050405020304" pitchFamily="18" charset="0"/>
              </a:rPr>
              <a:t> </a:t>
            </a:r>
            <a:r>
              <a:rPr lang="en-GB" sz="2000" b="1" u="sng" dirty="0">
                <a:solidFill>
                  <a:srgbClr val="FFC000"/>
                </a:solidFill>
                <a:latin typeface="Times New Roman" panose="02020603050405020304" pitchFamily="18" charset="0"/>
                <a:ea typeface="ＭＳ Ｐゴシック" charset="-128"/>
                <a:cs typeface="Times New Roman" panose="02020603050405020304" pitchFamily="18" charset="0"/>
              </a:rPr>
              <a:t>what purpose:</a:t>
            </a:r>
            <a:r>
              <a:rPr lang="en-GB" sz="2000" dirty="0">
                <a:latin typeface="Times New Roman" panose="02020603050405020304" pitchFamily="18" charset="0"/>
                <a:ea typeface="ＭＳ Ｐゴシック" charset="-128"/>
                <a:cs typeface="Times New Roman" panose="02020603050405020304" pitchFamily="18" charset="0"/>
              </a:rPr>
              <a:t> under the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robust governance </a:t>
            </a:r>
            <a:r>
              <a:rPr lang="en-GB" sz="2000" dirty="0">
                <a:latin typeface="Times New Roman" panose="02020603050405020304" pitchFamily="18" charset="0"/>
                <a:ea typeface="ＭＳ Ｐゴシック" charset="-128"/>
                <a:cs typeface="Times New Roman" panose="02020603050405020304" pitchFamily="18" charset="0"/>
              </a:rPr>
              <a:t>paradigm, </a:t>
            </a:r>
            <a:r>
              <a:rPr lang="en-GB" sz="2000" b="1" dirty="0">
                <a:solidFill>
                  <a:srgbClr val="FFC000"/>
                </a:solidFill>
                <a:latin typeface="Times New Roman" panose="02020603050405020304" pitchFamily="18" charset="0"/>
                <a:ea typeface="ＭＳ Ｐゴシック" charset="-128"/>
                <a:cs typeface="Times New Roman" panose="02020603050405020304" pitchFamily="18" charset="0"/>
              </a:rPr>
              <a:t>double materiality </a:t>
            </a:r>
            <a:r>
              <a:rPr lang="en-GB" sz="2000" dirty="0">
                <a:latin typeface="Times New Roman" panose="02020603050405020304" pitchFamily="18" charset="0"/>
                <a:ea typeface="ＭＳ Ｐゴシック" charset="-128"/>
                <a:cs typeface="Times New Roman" panose="02020603050405020304" pitchFamily="18" charset="0"/>
              </a:rPr>
              <a:t>should include information </a:t>
            </a:r>
            <a:r>
              <a:rPr lang="en-GB" sz="2000" b="1" u="sng" dirty="0">
                <a:solidFill>
                  <a:srgbClr val="FFC000"/>
                </a:solidFill>
                <a:latin typeface="Times New Roman" panose="02020603050405020304" pitchFamily="18" charset="0"/>
                <a:ea typeface="ＭＳ Ｐゴシック" charset="-128"/>
                <a:cs typeface="Times New Roman" panose="02020603050405020304" pitchFamily="18" charset="0"/>
              </a:rPr>
              <a:t>for</a:t>
            </a:r>
            <a:r>
              <a:rPr lang="en-GB" sz="2000" u="sng" dirty="0">
                <a:latin typeface="Times New Roman" panose="02020603050405020304" pitchFamily="18" charset="0"/>
                <a:ea typeface="ＭＳ Ｐゴシック" charset="-128"/>
                <a:cs typeface="Times New Roman" panose="02020603050405020304" pitchFamily="18" charset="0"/>
              </a:rPr>
              <a:t> </a:t>
            </a:r>
            <a:r>
              <a:rPr lang="en-GB" sz="2000" b="1" u="sng" dirty="0">
                <a:solidFill>
                  <a:srgbClr val="FFC000"/>
                </a:solidFill>
                <a:latin typeface="Times New Roman" panose="02020603050405020304" pitchFamily="18" charset="0"/>
                <a:ea typeface="ＭＳ Ｐゴシック" charset="-128"/>
                <a:cs typeface="Times New Roman" panose="02020603050405020304" pitchFamily="18" charset="0"/>
              </a:rPr>
              <a:t>governments</a:t>
            </a:r>
            <a:r>
              <a:rPr lang="en-GB" sz="2000" u="sng" dirty="0">
                <a:latin typeface="Times New Roman" panose="02020603050405020304" pitchFamily="18" charset="0"/>
                <a:ea typeface="ＭＳ Ｐゴシック" charset="-128"/>
                <a:cs typeface="Times New Roman" panose="02020603050405020304" pitchFamily="18" charset="0"/>
              </a:rPr>
              <a:t> </a:t>
            </a:r>
            <a:r>
              <a:rPr lang="en-GB" sz="2000" dirty="0">
                <a:latin typeface="Times New Roman" panose="02020603050405020304" pitchFamily="18" charset="0"/>
                <a:ea typeface="ＭＳ Ｐゴシック" charset="-128"/>
                <a:cs typeface="Times New Roman" panose="02020603050405020304" pitchFamily="18" charset="0"/>
              </a:rPr>
              <a:t>to </a:t>
            </a:r>
            <a:r>
              <a:rPr lang="en-GB" sz="2000" b="1" u="sng" dirty="0">
                <a:solidFill>
                  <a:srgbClr val="FFC000"/>
                </a:solidFill>
                <a:latin typeface="Times New Roman" panose="02020603050405020304" pitchFamily="18" charset="0"/>
                <a:ea typeface="ＭＳ Ｐゴシック" charset="-128"/>
                <a:cs typeface="Times New Roman" panose="02020603050405020304" pitchFamily="18" charset="0"/>
              </a:rPr>
              <a:t>coordinate collaborative networks</a:t>
            </a:r>
            <a:r>
              <a:rPr lang="en-GB" sz="2000" dirty="0">
                <a:latin typeface="Times New Roman" panose="02020603050405020304" pitchFamily="18" charset="0"/>
                <a:ea typeface="ＭＳ Ｐゴシック" charset="-128"/>
                <a:cs typeface="Times New Roman" panose="02020603050405020304" pitchFamily="18" charset="0"/>
              </a:rPr>
              <a:t>.</a:t>
            </a:r>
          </a:p>
          <a:p>
            <a:pPr marL="457200" lvl="1" indent="0" eaLnBrk="1" hangingPunct="1">
              <a:lnSpc>
                <a:spcPct val="90000"/>
              </a:lnSpc>
              <a:spcBef>
                <a:spcPts val="900"/>
              </a:spcBef>
              <a:buFont typeface="Wingdings" panose="05000000000000000000" pitchFamily="2" charset="2"/>
              <a:buNone/>
              <a:defRPr/>
            </a:pPr>
            <a:endParaRPr lang="en-US" sz="1200" dirty="0">
              <a:ea typeface="ＭＳ Ｐゴシック" charset="-128"/>
            </a:endParaRPr>
          </a:p>
          <a:p>
            <a:pPr lvl="1" eaLnBrk="1" hangingPunct="1">
              <a:lnSpc>
                <a:spcPct val="90000"/>
              </a:lnSpc>
              <a:buFont typeface="Wingdings" panose="05000000000000000000" pitchFamily="2" charset="2"/>
              <a:buNone/>
              <a:defRPr/>
            </a:pPr>
            <a:endParaRPr lang="es-ES" altLang="es-ES" sz="1500" b="1" dirty="0">
              <a:solidFill>
                <a:schemeClr val="tx2"/>
              </a:solidFill>
              <a:ea typeface="ＭＳ Ｐゴシック"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60463E7-568F-DF41-67E2-7FD3F7F0EE20}"/>
              </a:ext>
            </a:extLst>
          </p:cNvPr>
          <p:cNvSpPr txBox="1"/>
          <p:nvPr/>
        </p:nvSpPr>
        <p:spPr>
          <a:xfrm>
            <a:off x="323850" y="115888"/>
            <a:ext cx="8640763" cy="6297612"/>
          </a:xfrm>
          <a:prstGeom prst="rect">
            <a:avLst/>
          </a:prstGeom>
          <a:noFill/>
        </p:spPr>
        <p:txBody>
          <a:bodyPr>
            <a:spAutoFit/>
          </a:bodyPr>
          <a:lstStyle/>
          <a:p>
            <a:pPr eaLnBrk="1" hangingPunct="1">
              <a:lnSpc>
                <a:spcPct val="90000"/>
              </a:lnSpc>
              <a:spcBef>
                <a:spcPts val="1200"/>
              </a:spcBef>
              <a:defRPr/>
            </a:pPr>
            <a:endPar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endParaRPr>
          </a:p>
          <a:p>
            <a:pPr eaLnBrk="1" hangingPunct="1">
              <a:lnSpc>
                <a:spcPct val="90000"/>
              </a:lnSpc>
              <a:spcBef>
                <a:spcPts val="1200"/>
              </a:spcBef>
              <a:defRPr/>
            </a:pPr>
            <a:endParaRPr lang="en-US"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endParaRPr>
          </a:p>
          <a:p>
            <a:pPr eaLnBrk="1" hangingPunct="1">
              <a:lnSpc>
                <a:spcPct val="90000"/>
              </a:lnSpc>
              <a:spcBef>
                <a:spcPts val="1200"/>
              </a:spcBef>
              <a:defRPr/>
            </a:pPr>
            <a:r>
              <a:rPr lang="en-US"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Background (contents of intellectual capital for robust governance) </a:t>
            </a:r>
          </a:p>
          <a:p>
            <a:pPr eaLnBrk="1" hangingPunct="1">
              <a:lnSpc>
                <a:spcPct val="90000"/>
              </a:lnSpc>
              <a:spcBef>
                <a:spcPts val="1200"/>
              </a:spcBef>
              <a:defRPr/>
            </a:pP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Academic literature (see Guthrie and Petty, 2000) identified the following material </a:t>
            </a:r>
            <a:r>
              <a:rPr lang="en-US" sz="2000" dirty="0">
                <a:solidFill>
                  <a:srgbClr val="FFC000"/>
                </a:solidFill>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intellectual capital </a:t>
            </a: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key items:</a:t>
            </a:r>
          </a:p>
          <a:p>
            <a:pPr eaLnBrk="1" hangingPunct="1">
              <a:lnSpc>
                <a:spcPct val="90000"/>
              </a:lnSpc>
              <a:spcBef>
                <a:spcPts val="1200"/>
              </a:spcBef>
              <a:defRPr/>
            </a:pPr>
            <a:endPar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endParaRPr>
          </a:p>
          <a:p>
            <a:pPr lvl="1" eaLnBrk="1" hangingPunct="1">
              <a:lnSpc>
                <a:spcPct val="90000"/>
              </a:lnSpc>
              <a:spcBef>
                <a:spcPts val="1200"/>
              </a:spcBef>
              <a:defRPr/>
            </a:pP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-nine </a:t>
            </a:r>
            <a:r>
              <a:rPr lang="en-US" sz="2000" dirty="0">
                <a:solidFill>
                  <a:srgbClr val="FFC000"/>
                </a:solidFill>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internal capital </a:t>
            </a: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items: patents, copyrights, trademarks, management philosophy, corporate culture, management processes, information systems, networking systems and financial relations;</a:t>
            </a:r>
          </a:p>
          <a:p>
            <a:pPr lvl="1" eaLnBrk="1" hangingPunct="1">
              <a:lnSpc>
                <a:spcPct val="90000"/>
              </a:lnSpc>
              <a:spcBef>
                <a:spcPts val="1200"/>
              </a:spcBef>
              <a:defRPr/>
            </a:pPr>
            <a:endPar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endParaRPr>
          </a:p>
          <a:p>
            <a:pPr lvl="1" eaLnBrk="1" hangingPunct="1">
              <a:lnSpc>
                <a:spcPct val="90000"/>
              </a:lnSpc>
              <a:spcBef>
                <a:spcPts val="1200"/>
              </a:spcBef>
              <a:defRPr/>
            </a:pP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-nine </a:t>
            </a:r>
            <a:r>
              <a:rPr lang="en-US" sz="2000" dirty="0">
                <a:solidFill>
                  <a:srgbClr val="FFC000"/>
                </a:solidFill>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external capital </a:t>
            </a: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items: brands, customers, customer loyalty, company names, distribution channels, business collaborations, licensing agreements, favorable contracts and franchising agreements; and</a:t>
            </a:r>
          </a:p>
          <a:p>
            <a:pPr lvl="1" eaLnBrk="1" hangingPunct="1">
              <a:lnSpc>
                <a:spcPct val="90000"/>
              </a:lnSpc>
              <a:spcBef>
                <a:spcPts val="1200"/>
              </a:spcBef>
              <a:defRPr/>
            </a:pPr>
            <a:endPar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endParaRPr>
          </a:p>
          <a:p>
            <a:pPr lvl="1" eaLnBrk="1" hangingPunct="1">
              <a:lnSpc>
                <a:spcPct val="90000"/>
              </a:lnSpc>
              <a:spcBef>
                <a:spcPts val="1200"/>
              </a:spcBef>
              <a:defRPr/>
            </a:pP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-six </a:t>
            </a:r>
            <a:r>
              <a:rPr lang="en-US" sz="2000" dirty="0">
                <a:solidFill>
                  <a:srgbClr val="FFC000"/>
                </a:solidFill>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human capital </a:t>
            </a:r>
            <a:r>
              <a:rPr lang="en-U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items: knowhow, education, vocational qualification, work-related knowledge, work-related competencies and entrepreneurial spirit (innovativeness, proactive and reactive abilities and changeability)</a:t>
            </a:r>
            <a:r>
              <a:rPr lang="es-ES" sz="2000" dirty="0">
                <a:effectLst>
                  <a:outerShdw blurRad="38100" dist="38100" dir="2700000" algn="tl">
                    <a:srgbClr val="000000"/>
                  </a:outerShdw>
                </a:effectLst>
                <a:latin typeface="Times New Roman" panose="02020603050405020304" pitchFamily="18" charset="0"/>
                <a:ea typeface="ＭＳ Ｐゴシック" charset="-128"/>
                <a:cs typeface="Times New Roman" panose="02020603050405020304"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2249A03-F9A6-749B-C40A-162EDBBDAC38}"/>
              </a:ext>
            </a:extLst>
          </p:cNvPr>
          <p:cNvSpPr>
            <a:spLocks noGrp="1" noChangeArrowheads="1"/>
          </p:cNvSpPr>
          <p:nvPr>
            <p:ph type="title"/>
          </p:nvPr>
        </p:nvSpPr>
        <p:spPr>
          <a:xfrm>
            <a:off x="457200" y="188913"/>
            <a:ext cx="8229600" cy="503237"/>
          </a:xfrm>
        </p:spPr>
        <p:txBody>
          <a:bodyPr/>
          <a:lstStyle/>
          <a:p>
            <a:pPr eaLnBrk="1" hangingPunct="1">
              <a:defRPr/>
            </a:pPr>
            <a:r>
              <a:rPr lang="en-US" altLang="es-ES" dirty="0">
                <a:latin typeface="Times New Roman" panose="02020603050405020304" pitchFamily="18" charset="0"/>
                <a:ea typeface="ＭＳ Ｐゴシック" pitchFamily="34" charset="-128"/>
                <a:cs typeface="Times New Roman" panose="02020603050405020304" pitchFamily="18" charset="0"/>
              </a:rPr>
              <a:t>Methodology and Results</a:t>
            </a:r>
            <a:endParaRPr lang="es-ES_tradnl" altLang="es-ES" dirty="0">
              <a:latin typeface="Times New Roman" panose="02020603050405020304" pitchFamily="18" charset="0"/>
              <a:ea typeface="ＭＳ Ｐゴシック" pitchFamily="34" charset="-128"/>
              <a:cs typeface="Times New Roman" panose="02020603050405020304" pitchFamily="18" charset="0"/>
            </a:endParaRPr>
          </a:p>
        </p:txBody>
      </p:sp>
      <p:sp>
        <p:nvSpPr>
          <p:cNvPr id="2" name="Marcador de contenido 1">
            <a:extLst>
              <a:ext uri="{FF2B5EF4-FFF2-40B4-BE49-F238E27FC236}">
                <a16:creationId xmlns:a16="http://schemas.microsoft.com/office/drawing/2014/main" id="{35DAE16A-454F-C816-8DF4-563B20DB4378}"/>
              </a:ext>
            </a:extLst>
          </p:cNvPr>
          <p:cNvSpPr>
            <a:spLocks noGrp="1"/>
          </p:cNvSpPr>
          <p:nvPr>
            <p:ph sz="half" idx="2"/>
          </p:nvPr>
        </p:nvSpPr>
        <p:spPr>
          <a:xfrm>
            <a:off x="457200" y="692150"/>
            <a:ext cx="8578850" cy="6165850"/>
          </a:xfrm>
        </p:spPr>
        <p:txBody>
          <a:bodyPr/>
          <a:lstStyle/>
          <a:p>
            <a:pPr marL="457200" lvl="1" indent="0">
              <a:buFont typeface="Wingdings" panose="05000000000000000000" pitchFamily="2" charset="2"/>
              <a:buNone/>
              <a:defRPr/>
            </a:pPr>
            <a:r>
              <a:rPr lang="en-GB" altLang="es-ES" sz="2000" b="1" i="1" dirty="0">
                <a:latin typeface="Times New Roman" panose="02020603050405020304" pitchFamily="18" charset="0"/>
                <a:cs typeface="Times New Roman" panose="02020603050405020304" pitchFamily="18" charset="0"/>
              </a:rPr>
              <a:t>a)</a:t>
            </a:r>
            <a:r>
              <a:rPr lang="es-ES" altLang="es-ES" sz="2000" b="1" i="1" dirty="0">
                <a:latin typeface="Times New Roman" panose="02020603050405020304" pitchFamily="18" charset="0"/>
                <a:cs typeface="Times New Roman" panose="02020603050405020304" pitchFamily="18" charset="0"/>
              </a:rPr>
              <a:t> </a:t>
            </a:r>
            <a:r>
              <a:rPr lang="en-GB" altLang="es-ES" sz="2000" b="1" i="1" dirty="0">
                <a:latin typeface="Times New Roman" panose="02020603050405020304" pitchFamily="18" charset="0"/>
                <a:cs typeface="Times New Roman" panose="02020603050405020304" pitchFamily="18" charset="0"/>
              </a:rPr>
              <a:t>Sample</a:t>
            </a:r>
            <a:endParaRPr lang="es-ES" altLang="es-ES" sz="2000" b="1" i="1" dirty="0">
              <a:latin typeface="Times New Roman" panose="02020603050405020304" pitchFamily="18" charset="0"/>
              <a:cs typeface="Times New Roman" panose="02020603050405020304" pitchFamily="18" charset="0"/>
            </a:endParaRPr>
          </a:p>
          <a:p>
            <a:pPr marL="457200" lvl="1" indent="0">
              <a:buFont typeface="Wingdings" panose="05000000000000000000" pitchFamily="2" charset="2"/>
              <a:buNone/>
              <a:defRPr/>
            </a:pPr>
            <a:endParaRPr lang="en-US" altLang="es-ES" sz="2000" dirty="0">
              <a:latin typeface="Times New Roman" panose="02020603050405020304" pitchFamily="18" charset="0"/>
              <a:cs typeface="Times New Roman" panose="02020603050405020304" pitchFamily="18" charset="0"/>
            </a:endParaRPr>
          </a:p>
          <a:p>
            <a:pPr>
              <a:defRPr/>
            </a:pPr>
            <a:r>
              <a:rPr lang="en-GB" altLang="es-ES" sz="2000" dirty="0">
                <a:solidFill>
                  <a:srgbClr val="FFC000"/>
                </a:solidFill>
                <a:latin typeface="Times New Roman" panose="02020603050405020304" pitchFamily="18" charset="0"/>
                <a:cs typeface="Times New Roman" panose="02020603050405020304" pitchFamily="18" charset="0"/>
              </a:rPr>
              <a:t>European Directives </a:t>
            </a:r>
            <a:r>
              <a:rPr lang="en-GB" altLang="es-ES" sz="2000" dirty="0">
                <a:latin typeface="Times New Roman" panose="02020603050405020304" pitchFamily="18" charset="0"/>
                <a:cs typeface="Times New Roman" panose="02020603050405020304" pitchFamily="18" charset="0"/>
              </a:rPr>
              <a:t>and </a:t>
            </a:r>
            <a:r>
              <a:rPr lang="en-GB" altLang="es-ES" sz="2000" dirty="0">
                <a:solidFill>
                  <a:srgbClr val="FFC000"/>
                </a:solidFill>
                <a:latin typeface="Times New Roman" panose="02020603050405020304" pitchFamily="18" charset="0"/>
                <a:cs typeface="Times New Roman" panose="02020603050405020304" pitchFamily="18" charset="0"/>
              </a:rPr>
              <a:t>Spanish law </a:t>
            </a:r>
            <a:r>
              <a:rPr lang="en-GB" altLang="es-ES" sz="2000" dirty="0">
                <a:latin typeface="Times New Roman" panose="02020603050405020304" pitchFamily="18" charset="0"/>
                <a:cs typeface="Times New Roman" panose="02020603050405020304" pitchFamily="18" charset="0"/>
              </a:rPr>
              <a:t>give </a:t>
            </a:r>
            <a:r>
              <a:rPr lang="en-GB" altLang="es-ES" sz="2000" dirty="0" err="1">
                <a:latin typeface="Times New Roman" panose="02020603050405020304" pitchFamily="18" charset="0"/>
                <a:cs typeface="Times New Roman" panose="02020603050405020304" pitchFamily="18" charset="0"/>
              </a:rPr>
              <a:t>organizations</a:t>
            </a:r>
            <a:r>
              <a:rPr lang="en-GB" altLang="es-ES" sz="2000" dirty="0">
                <a:latin typeface="Times New Roman" panose="02020603050405020304" pitchFamily="18" charset="0"/>
                <a:cs typeface="Times New Roman" panose="02020603050405020304" pitchFamily="18" charset="0"/>
              </a:rPr>
              <a:t> </a:t>
            </a:r>
            <a:r>
              <a:rPr lang="es-ES" altLang="es-ES" sz="2000" dirty="0" err="1">
                <a:solidFill>
                  <a:srgbClr val="FFC000"/>
                </a:solidFill>
                <a:latin typeface="Times New Roman" panose="02020603050405020304" pitchFamily="18" charset="0"/>
                <a:cs typeface="Times New Roman" panose="02020603050405020304" pitchFamily="18" charset="0"/>
              </a:rPr>
              <a:t>discretionality</a:t>
            </a:r>
            <a:r>
              <a:rPr lang="es-ES" altLang="es-ES" sz="2000" dirty="0">
                <a:solidFill>
                  <a:srgbClr val="FFC000"/>
                </a:solidFill>
                <a:latin typeface="Times New Roman" panose="02020603050405020304" pitchFamily="18" charset="0"/>
                <a:cs typeface="Times New Roman" panose="02020603050405020304" pitchFamily="18" charset="0"/>
              </a:rPr>
              <a:t> </a:t>
            </a:r>
            <a:r>
              <a:rPr lang="en-GB" altLang="es-ES" sz="2000" dirty="0">
                <a:latin typeface="Times New Roman" panose="02020603050405020304" pitchFamily="18" charset="0"/>
                <a:cs typeface="Times New Roman" panose="02020603050405020304" pitchFamily="18" charset="0"/>
              </a:rPr>
              <a:t>over the </a:t>
            </a:r>
            <a:r>
              <a:rPr lang="en-GB" altLang="es-ES" sz="2000" dirty="0">
                <a:solidFill>
                  <a:srgbClr val="FFC000"/>
                </a:solidFill>
                <a:latin typeface="Times New Roman" panose="02020603050405020304" pitchFamily="18" charset="0"/>
                <a:cs typeface="Times New Roman" panose="02020603050405020304" pitchFamily="18" charset="0"/>
              </a:rPr>
              <a:t>format</a:t>
            </a:r>
            <a:r>
              <a:rPr lang="en-GB" altLang="es-ES" sz="2000" b="1" dirty="0">
                <a:solidFill>
                  <a:srgbClr val="FFC000"/>
                </a:solidFill>
                <a:latin typeface="Times New Roman" panose="02020603050405020304" pitchFamily="18" charset="0"/>
                <a:cs typeface="Times New Roman" panose="02020603050405020304" pitchFamily="18" charset="0"/>
              </a:rPr>
              <a:t> </a:t>
            </a:r>
            <a:r>
              <a:rPr lang="en-GB" altLang="es-ES" sz="2000" dirty="0">
                <a:latin typeface="Times New Roman" panose="02020603050405020304" pitchFamily="18" charset="0"/>
                <a:cs typeface="Times New Roman" panose="02020603050405020304" pitchFamily="18" charset="0"/>
              </a:rPr>
              <a:t>and</a:t>
            </a:r>
            <a:r>
              <a:rPr lang="en-GB" altLang="es-ES" sz="2000" b="1" dirty="0">
                <a:solidFill>
                  <a:srgbClr val="FFC000"/>
                </a:solidFill>
                <a:latin typeface="Times New Roman" panose="02020603050405020304" pitchFamily="18" charset="0"/>
                <a:cs typeface="Times New Roman" panose="02020603050405020304" pitchFamily="18" charset="0"/>
              </a:rPr>
              <a:t> </a:t>
            </a:r>
            <a:r>
              <a:rPr lang="en-GB" altLang="es-ES" sz="2000" dirty="0">
                <a:solidFill>
                  <a:srgbClr val="FFC000"/>
                </a:solidFill>
                <a:latin typeface="Times New Roman" panose="02020603050405020304" pitchFamily="18" charset="0"/>
                <a:cs typeface="Times New Roman" panose="02020603050405020304" pitchFamily="18" charset="0"/>
              </a:rPr>
              <a:t>structure</a:t>
            </a:r>
            <a:r>
              <a:rPr lang="en-GB" altLang="es-ES" sz="2000" b="1" dirty="0">
                <a:solidFill>
                  <a:srgbClr val="FFC000"/>
                </a:solidFill>
                <a:latin typeface="Times New Roman" panose="02020603050405020304" pitchFamily="18" charset="0"/>
                <a:cs typeface="Times New Roman" panose="02020603050405020304" pitchFamily="18" charset="0"/>
              </a:rPr>
              <a:t> </a:t>
            </a:r>
            <a:r>
              <a:rPr lang="en-GB" altLang="es-ES" sz="2000" dirty="0">
                <a:latin typeface="Times New Roman" panose="02020603050405020304" pitchFamily="18" charset="0"/>
                <a:cs typeface="Times New Roman" panose="02020603050405020304" pitchFamily="18" charset="0"/>
              </a:rPr>
              <a:t>of the information reported</a:t>
            </a:r>
            <a:r>
              <a:rPr lang="en-GB" altLang="es-ES" sz="2000" dirty="0">
                <a:solidFill>
                  <a:srgbClr val="FFC000"/>
                </a:solidFill>
                <a:latin typeface="Times New Roman" panose="02020603050405020304" pitchFamily="18" charset="0"/>
                <a:cs typeface="Times New Roman" panose="02020603050405020304" pitchFamily="18" charset="0"/>
              </a:rPr>
              <a:t> </a:t>
            </a:r>
            <a:r>
              <a:rPr lang="en-GB" altLang="es-ES" sz="2000" dirty="0">
                <a:latin typeface="Times New Roman" panose="02020603050405020304" pitchFamily="18" charset="0"/>
                <a:cs typeface="Times New Roman" panose="02020603050405020304" pitchFamily="18" charset="0"/>
              </a:rPr>
              <a:t>and the measurement of </a:t>
            </a:r>
            <a:r>
              <a:rPr lang="en-GB" altLang="es-ES" sz="2000" dirty="0">
                <a:solidFill>
                  <a:srgbClr val="FFC000"/>
                </a:solidFill>
                <a:latin typeface="Times New Roman" panose="02020603050405020304" pitchFamily="18" charset="0"/>
                <a:cs typeface="Times New Roman" panose="02020603050405020304" pitchFamily="18" charset="0"/>
              </a:rPr>
              <a:t>Key Performance Indicators (KPI)</a:t>
            </a:r>
            <a:r>
              <a:rPr lang="en-GB" altLang="es-ES" sz="2000" dirty="0">
                <a:latin typeface="Times New Roman" panose="02020603050405020304" pitchFamily="18" charset="0"/>
                <a:cs typeface="Times New Roman" panose="02020603050405020304" pitchFamily="18" charset="0"/>
              </a:rPr>
              <a:t>.</a:t>
            </a:r>
            <a:endParaRPr lang="en-GB" altLang="es-ES" sz="2000" dirty="0">
              <a:effectLst/>
              <a:latin typeface="Times New Roman" panose="02020603050405020304" pitchFamily="18" charset="0"/>
              <a:cs typeface="Times New Roman" panose="02020603050405020304" pitchFamily="18" charset="0"/>
            </a:endParaRPr>
          </a:p>
          <a:p>
            <a:pPr>
              <a:defRPr/>
            </a:pPr>
            <a:endParaRPr lang="en-GB" altLang="es-ES" sz="2000" dirty="0">
              <a:latin typeface="Times New Roman" panose="02020603050405020304" pitchFamily="18" charset="0"/>
              <a:cs typeface="Times New Roman" panose="02020603050405020304" pitchFamily="18" charset="0"/>
            </a:endParaRPr>
          </a:p>
          <a:p>
            <a:pPr>
              <a:defRPr/>
            </a:pPr>
            <a:r>
              <a:rPr lang="es-ES" altLang="es-ES" sz="2000" dirty="0" err="1">
                <a:latin typeface="Times New Roman" panose="02020603050405020304" pitchFamily="18" charset="0"/>
                <a:cs typeface="Times New Roman" panose="02020603050405020304" pitchFamily="18" charset="0"/>
              </a:rPr>
              <a:t>We</a:t>
            </a:r>
            <a:r>
              <a:rPr lang="es-ES" altLang="es-ES" sz="2000" dirty="0">
                <a:latin typeface="Times New Roman" panose="02020603050405020304" pitchFamily="18" charset="0"/>
                <a:cs typeface="Times New Roman" panose="02020603050405020304" pitchFamily="18" charset="0"/>
              </a:rPr>
              <a:t> </a:t>
            </a:r>
            <a:r>
              <a:rPr lang="es-ES" altLang="es-ES" sz="2000" dirty="0" err="1">
                <a:latin typeface="Times New Roman" panose="02020603050405020304" pitchFamily="18" charset="0"/>
                <a:cs typeface="Times New Roman" panose="02020603050405020304" pitchFamily="18" charset="0"/>
              </a:rPr>
              <a:t>have</a:t>
            </a:r>
            <a:r>
              <a:rPr lang="es-ES" altLang="es-ES" sz="2000" dirty="0">
                <a:latin typeface="Times New Roman" panose="02020603050405020304" pitchFamily="18" charset="0"/>
                <a:cs typeface="Times New Roman" panose="02020603050405020304" pitchFamily="18" charset="0"/>
              </a:rPr>
              <a:t> </a:t>
            </a:r>
            <a:r>
              <a:rPr lang="es-ES" altLang="es-ES" sz="2000" dirty="0" err="1">
                <a:latin typeface="Times New Roman" panose="02020603050405020304" pitchFamily="18" charset="0"/>
                <a:cs typeface="Times New Roman" panose="02020603050405020304" pitchFamily="18" charset="0"/>
              </a:rPr>
              <a:t>used</a:t>
            </a:r>
            <a:r>
              <a:rPr lang="es-ES" altLang="es-ES" sz="2000" dirty="0">
                <a:latin typeface="Times New Roman" panose="02020603050405020304" pitchFamily="18" charset="0"/>
                <a:cs typeface="Times New Roman" panose="02020603050405020304" pitchFamily="18" charset="0"/>
              </a:rPr>
              <a:t> </a:t>
            </a:r>
            <a:r>
              <a:rPr lang="es-ES" altLang="es-ES" sz="2000" dirty="0" err="1">
                <a:latin typeface="Times New Roman" panose="02020603050405020304" pitchFamily="18" charset="0"/>
                <a:cs typeface="Times New Roman" panose="02020603050405020304" pitchFamily="18" charset="0"/>
              </a:rPr>
              <a:t>the</a:t>
            </a:r>
            <a:r>
              <a:rPr lang="es-ES" altLang="es-ES" sz="2000" dirty="0">
                <a:latin typeface="Times New Roman" panose="02020603050405020304" pitchFamily="18" charset="0"/>
                <a:cs typeface="Times New Roman" panose="02020603050405020304" pitchFamily="18" charset="0"/>
              </a:rPr>
              <a:t> </a:t>
            </a:r>
            <a:r>
              <a:rPr lang="es-ES" altLang="es-ES" sz="2000" b="1" dirty="0">
                <a:solidFill>
                  <a:srgbClr val="FFC000"/>
                </a:solidFill>
                <a:latin typeface="Times New Roman" panose="02020603050405020304" pitchFamily="18" charset="0"/>
                <a:cs typeface="Times New Roman" panose="02020603050405020304" pitchFamily="18" charset="0"/>
              </a:rPr>
              <a:t>AECA</a:t>
            </a:r>
            <a:r>
              <a:rPr lang="es-ES" altLang="es-ES" sz="2000" dirty="0">
                <a:latin typeface="Times New Roman" panose="02020603050405020304" pitchFamily="18" charset="0"/>
                <a:cs typeface="Times New Roman" panose="02020603050405020304" pitchFamily="18" charset="0"/>
              </a:rPr>
              <a:t> (</a:t>
            </a:r>
            <a:r>
              <a:rPr lang="es-ES" altLang="es-ES" sz="2000" dirty="0" err="1">
                <a:latin typeface="Times New Roman" panose="02020603050405020304" pitchFamily="18" charset="0"/>
                <a:cs typeface="Times New Roman" panose="02020603050405020304" pitchFamily="18" charset="0"/>
              </a:rPr>
              <a:t>Spanish</a:t>
            </a:r>
            <a:r>
              <a:rPr lang="es-ES" altLang="es-ES" sz="2000" dirty="0">
                <a:latin typeface="Times New Roman" panose="02020603050405020304" pitchFamily="18" charset="0"/>
                <a:cs typeface="Times New Roman" panose="02020603050405020304" pitchFamily="18" charset="0"/>
              </a:rPr>
              <a:t> </a:t>
            </a:r>
            <a:r>
              <a:rPr lang="es-ES" altLang="es-ES" sz="2000" dirty="0" err="1">
                <a:latin typeface="Times New Roman" panose="02020603050405020304" pitchFamily="18" charset="0"/>
                <a:cs typeface="Times New Roman" panose="02020603050405020304" pitchFamily="18" charset="0"/>
              </a:rPr>
              <a:t>Association</a:t>
            </a:r>
            <a:r>
              <a:rPr lang="es-ES" altLang="es-ES" sz="2000" dirty="0">
                <a:latin typeface="Times New Roman" panose="02020603050405020304" pitchFamily="18" charset="0"/>
                <a:cs typeface="Times New Roman" panose="02020603050405020304" pitchFamily="18" charset="0"/>
              </a:rPr>
              <a:t> of </a:t>
            </a:r>
            <a:r>
              <a:rPr lang="es-ES" altLang="es-ES" sz="2000" dirty="0" err="1">
                <a:latin typeface="Times New Roman" panose="02020603050405020304" pitchFamily="18" charset="0"/>
                <a:cs typeface="Times New Roman" panose="02020603050405020304" pitchFamily="18" charset="0"/>
              </a:rPr>
              <a:t>Accounting</a:t>
            </a:r>
            <a:r>
              <a:rPr lang="es-ES" altLang="es-ES" sz="2000" dirty="0">
                <a:latin typeface="Times New Roman" panose="02020603050405020304" pitchFamily="18" charset="0"/>
                <a:cs typeface="Times New Roman" panose="02020603050405020304" pitchFamily="18" charset="0"/>
              </a:rPr>
              <a:t>  and Business </a:t>
            </a:r>
            <a:r>
              <a:rPr lang="es-ES" altLang="es-ES" sz="2000" dirty="0" err="1">
                <a:latin typeface="Times New Roman" panose="02020603050405020304" pitchFamily="18" charset="0"/>
                <a:cs typeface="Times New Roman" panose="02020603050405020304" pitchFamily="18" charset="0"/>
              </a:rPr>
              <a:t>Administration</a:t>
            </a:r>
            <a:r>
              <a:rPr lang="es-ES" altLang="es-ES" sz="2000" dirty="0">
                <a:latin typeface="Times New Roman" panose="02020603050405020304" pitchFamily="18" charset="0"/>
                <a:cs typeface="Times New Roman" panose="02020603050405020304" pitchFamily="18" charset="0"/>
              </a:rPr>
              <a:t>) </a:t>
            </a:r>
            <a:r>
              <a:rPr lang="es-ES" altLang="es-ES" sz="2000" b="1" dirty="0" err="1">
                <a:solidFill>
                  <a:srgbClr val="FFC000"/>
                </a:solidFill>
                <a:latin typeface="Times New Roman" panose="02020603050405020304" pitchFamily="18" charset="0"/>
                <a:cs typeface="Times New Roman" panose="02020603050405020304" pitchFamily="18" charset="0"/>
              </a:rPr>
              <a:t>model</a:t>
            </a:r>
            <a:r>
              <a:rPr lang="es-ES" altLang="es-ES" sz="2000" b="1" dirty="0">
                <a:solidFill>
                  <a:srgbClr val="FFC000"/>
                </a:solidFill>
                <a:latin typeface="Times New Roman" panose="02020603050405020304" pitchFamily="18" charset="0"/>
                <a:cs typeface="Times New Roman" panose="02020603050405020304" pitchFamily="18" charset="0"/>
              </a:rPr>
              <a:t>,</a:t>
            </a:r>
            <a:r>
              <a:rPr lang="es-ES" altLang="es-ES" sz="2000" dirty="0">
                <a:latin typeface="Times New Roman" panose="02020603050405020304" pitchFamily="18" charset="0"/>
                <a:cs typeface="Times New Roman" panose="02020603050405020304" pitchFamily="18" charset="0"/>
              </a:rPr>
              <a:t> </a:t>
            </a:r>
            <a:r>
              <a:rPr lang="es-ES" altLang="es-ES" sz="2000" dirty="0" err="1">
                <a:latin typeface="Times New Roman" panose="02020603050405020304" pitchFamily="18" charset="0"/>
                <a:cs typeface="Times New Roman" panose="02020603050405020304" pitchFamily="18" charset="0"/>
              </a:rPr>
              <a:t>with</a:t>
            </a:r>
            <a:r>
              <a:rPr lang="es-ES" altLang="es-ES" sz="2000" dirty="0">
                <a:latin typeface="Times New Roman" panose="02020603050405020304" pitchFamily="18" charset="0"/>
                <a:cs typeface="Times New Roman" panose="02020603050405020304" pitchFamily="18" charset="0"/>
              </a:rPr>
              <a:t> </a:t>
            </a:r>
            <a:r>
              <a:rPr lang="en-GB" altLang="es-ES" sz="2000" b="1" dirty="0">
                <a:solidFill>
                  <a:srgbClr val="FFC000"/>
                </a:solidFill>
                <a:latin typeface="Times New Roman" panose="02020603050405020304" pitchFamily="18" charset="0"/>
                <a:cs typeface="Times New Roman" panose="02020603050405020304" pitchFamily="18" charset="0"/>
              </a:rPr>
              <a:t>KPIs</a:t>
            </a:r>
            <a:r>
              <a:rPr lang="en-GB" altLang="es-ES" sz="2000" dirty="0">
                <a:latin typeface="Times New Roman" panose="02020603050405020304" pitchFamily="18" charset="0"/>
                <a:cs typeface="Times New Roman" panose="02020603050405020304" pitchFamily="18" charset="0"/>
              </a:rPr>
              <a:t> on environment, social and corporate governance, because it facilitates the </a:t>
            </a:r>
            <a:r>
              <a:rPr lang="en-GB" altLang="es-ES" sz="2000" b="1" dirty="0">
                <a:solidFill>
                  <a:srgbClr val="FFC000"/>
                </a:solidFill>
                <a:latin typeface="Times New Roman" panose="02020603050405020304" pitchFamily="18" charset="0"/>
                <a:cs typeface="Times New Roman" panose="02020603050405020304" pitchFamily="18" charset="0"/>
              </a:rPr>
              <a:t>comparability</a:t>
            </a:r>
            <a:r>
              <a:rPr lang="en-GB" altLang="es-ES" sz="2000" dirty="0">
                <a:latin typeface="Times New Roman" panose="02020603050405020304" pitchFamily="18" charset="0"/>
                <a:cs typeface="Times New Roman" panose="02020603050405020304" pitchFamily="18" charset="0"/>
              </a:rPr>
              <a:t> of NFR of the LOEs</a:t>
            </a:r>
            <a:r>
              <a:rPr lang="en-GB" altLang="es-ES" sz="2000" dirty="0">
                <a:effectLst/>
                <a:latin typeface="Times New Roman" panose="02020603050405020304" pitchFamily="18" charset="0"/>
                <a:cs typeface="Times New Roman" panose="02020603050405020304" pitchFamily="18" charset="0"/>
              </a:rPr>
              <a:t>.</a:t>
            </a:r>
          </a:p>
          <a:p>
            <a:pPr marL="0" indent="0">
              <a:buFont typeface="Wingdings" panose="05000000000000000000" pitchFamily="2" charset="2"/>
              <a:buNone/>
              <a:defRPr/>
            </a:pPr>
            <a:endParaRPr lang="en-GB" altLang="es-ES" sz="2000" dirty="0">
              <a:effectLst/>
              <a:latin typeface="Times New Roman" panose="02020603050405020304" pitchFamily="18" charset="0"/>
              <a:cs typeface="Times New Roman" panose="02020603050405020304" pitchFamily="18" charset="0"/>
            </a:endParaRPr>
          </a:p>
          <a:p>
            <a:pPr marL="0" indent="0" eaLnBrk="1" hangingPunct="1">
              <a:lnSpc>
                <a:spcPct val="80000"/>
              </a:lnSpc>
              <a:buFont typeface="Wingdings" panose="05000000000000000000" pitchFamily="2" charset="2"/>
              <a:buNone/>
              <a:defRPr/>
            </a:pPr>
            <a:endParaRPr lang="en-GB" altLang="es-ES" sz="2000" b="1" dirty="0">
              <a:latin typeface="Times New Roman" panose="02020603050405020304" pitchFamily="18" charset="0"/>
              <a:cs typeface="Times New Roman" panose="02020603050405020304" pitchFamily="18" charset="0"/>
            </a:endParaRPr>
          </a:p>
          <a:p>
            <a:pPr marL="0" indent="0" eaLnBrk="1" hangingPunct="1">
              <a:lnSpc>
                <a:spcPct val="80000"/>
              </a:lnSpc>
              <a:buFont typeface="Wingdings" panose="05000000000000000000" pitchFamily="2" charset="2"/>
              <a:buNone/>
              <a:defRPr/>
            </a:pPr>
            <a:r>
              <a:rPr lang="en-GB" sz="2000" dirty="0">
                <a:latin typeface="Times New Roman" panose="02020603050405020304" pitchFamily="18" charset="0"/>
                <a:cs typeface="Times New Roman" panose="02020603050405020304" pitchFamily="18" charset="0"/>
              </a:rPr>
              <a:t>Among Spanish Local Governments </a:t>
            </a:r>
            <a:r>
              <a:rPr lang="en-GB" sz="2000" dirty="0">
                <a:solidFill>
                  <a:srgbClr val="FFC000"/>
                </a:solidFill>
                <a:latin typeface="Times New Roman" panose="02020603050405020304" pitchFamily="18" charset="0"/>
                <a:cs typeface="Times New Roman" panose="02020603050405020304" pitchFamily="18" charset="0"/>
              </a:rPr>
              <a:t>with more than 50,000 inhabitants</a:t>
            </a:r>
            <a:r>
              <a:rPr lang="en-GB" sz="2000" dirty="0">
                <a:latin typeface="Times New Roman" panose="02020603050405020304" pitchFamily="18" charset="0"/>
                <a:cs typeface="Times New Roman" panose="02020603050405020304" pitchFamily="18" charset="0"/>
              </a:rPr>
              <a:t>, we found </a:t>
            </a:r>
            <a:r>
              <a:rPr lang="en-GB" sz="2000" b="1" dirty="0">
                <a:solidFill>
                  <a:srgbClr val="FFC000"/>
                </a:solidFill>
                <a:latin typeface="Times New Roman" panose="02020603050405020304" pitchFamily="18" charset="0"/>
                <a:cs typeface="Times New Roman" panose="02020603050405020304" pitchFamily="18" charset="0"/>
              </a:rPr>
              <a:t>331</a:t>
            </a:r>
            <a:r>
              <a:rPr lang="en-GB" sz="2000" dirty="0">
                <a:solidFill>
                  <a:srgbClr val="FFC000"/>
                </a:solidFill>
                <a:latin typeface="Times New Roman" panose="02020603050405020304" pitchFamily="18" charset="0"/>
                <a:cs typeface="Times New Roman" panose="02020603050405020304" pitchFamily="18" charset="0"/>
              </a:rPr>
              <a:t> LOEs</a:t>
            </a:r>
            <a:r>
              <a:rPr lang="en-GB" sz="2000" dirty="0">
                <a:latin typeface="Times New Roman" panose="02020603050405020304" pitchFamily="18" charset="0"/>
                <a:cs typeface="Times New Roman" panose="02020603050405020304" pitchFamily="18" charset="0"/>
              </a:rPr>
              <a:t>. Then, we identified </a:t>
            </a:r>
            <a:r>
              <a:rPr lang="en-GB" sz="2000" b="1" dirty="0">
                <a:solidFill>
                  <a:srgbClr val="FFC000"/>
                </a:solidFill>
                <a:latin typeface="Times New Roman" panose="02020603050405020304" pitchFamily="18" charset="0"/>
                <a:cs typeface="Times New Roman" panose="02020603050405020304" pitchFamily="18" charset="0"/>
              </a:rPr>
              <a:t>25</a:t>
            </a:r>
            <a:r>
              <a:rPr lang="en-GB" sz="2000" dirty="0">
                <a:solidFill>
                  <a:srgbClr val="FFC000"/>
                </a:solidFill>
                <a:latin typeface="Times New Roman" panose="02020603050405020304" pitchFamily="18" charset="0"/>
                <a:cs typeface="Times New Roman" panose="02020603050405020304" pitchFamily="18" charset="0"/>
              </a:rPr>
              <a:t> LOEs</a:t>
            </a:r>
            <a:r>
              <a:rPr lang="en-GB" sz="2000"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legally required to disclose information about NFR and</a:t>
            </a:r>
            <a:r>
              <a:rPr lang="en-GB" sz="2000" dirty="0">
                <a:solidFill>
                  <a:srgbClr val="FFC000"/>
                </a:solidFill>
                <a:latin typeface="Times New Roman" panose="02020603050405020304" pitchFamily="18" charset="0"/>
                <a:cs typeface="Times New Roman" panose="02020603050405020304" pitchFamily="18" charset="0"/>
              </a:rPr>
              <a:t> </a:t>
            </a:r>
            <a:r>
              <a:rPr lang="en-GB" sz="2000" b="1" dirty="0">
                <a:solidFill>
                  <a:srgbClr val="FFC000"/>
                </a:solidFill>
                <a:latin typeface="Times New Roman" panose="02020603050405020304" pitchFamily="18" charset="0"/>
                <a:cs typeface="Times New Roman" panose="02020603050405020304" pitchFamily="18" charset="0"/>
              </a:rPr>
              <a:t>12</a:t>
            </a:r>
            <a:r>
              <a:rPr lang="en-GB" sz="2000" dirty="0">
                <a:solidFill>
                  <a:srgbClr val="FFC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(100% publicly owned) </a:t>
            </a:r>
            <a:r>
              <a:rPr lang="en-GB" sz="2000" dirty="0">
                <a:latin typeface="Times New Roman" panose="02020603050405020304" pitchFamily="18" charset="0"/>
                <a:cs typeface="Times New Roman" panose="02020603050405020304" pitchFamily="18" charset="0"/>
              </a:rPr>
              <a:t>that</a:t>
            </a:r>
            <a:r>
              <a:rPr lang="en-GB" sz="2000" dirty="0">
                <a:solidFill>
                  <a:srgbClr val="FFC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disclosed NFR in </a:t>
            </a:r>
            <a:r>
              <a:rPr lang="en-GB" sz="2000" b="1" dirty="0">
                <a:solidFill>
                  <a:srgbClr val="FFC000"/>
                </a:solidFill>
                <a:latin typeface="Times New Roman" panose="02020603050405020304" pitchFamily="18" charset="0"/>
                <a:cs typeface="Times New Roman" panose="02020603050405020304" pitchFamily="18" charset="0"/>
              </a:rPr>
              <a:t>2018 </a:t>
            </a:r>
            <a:r>
              <a:rPr lang="en-GB" sz="2000" dirty="0">
                <a:latin typeface="Times New Roman" panose="02020603050405020304" pitchFamily="18" charset="0"/>
                <a:cs typeface="Times New Roman" panose="02020603050405020304" pitchFamily="18" charset="0"/>
              </a:rPr>
              <a:t>and</a:t>
            </a:r>
            <a:r>
              <a:rPr lang="en-GB" sz="2000" b="1" dirty="0">
                <a:solidFill>
                  <a:srgbClr val="FFC000"/>
                </a:solidFill>
                <a:latin typeface="Times New Roman" panose="02020603050405020304" pitchFamily="18" charset="0"/>
                <a:cs typeface="Times New Roman" panose="02020603050405020304" pitchFamily="18" charset="0"/>
              </a:rPr>
              <a:t> 2019, </a:t>
            </a:r>
            <a:r>
              <a:rPr lang="en-GB" sz="2000" dirty="0">
                <a:latin typeface="Times New Roman" panose="02020603050405020304" pitchFamily="18" charset="0"/>
                <a:cs typeface="Times New Roman" panose="02020603050405020304" pitchFamily="18" charset="0"/>
              </a:rPr>
              <a:t>in the </a:t>
            </a:r>
            <a:r>
              <a:rPr lang="en-GB" sz="2000" dirty="0">
                <a:solidFill>
                  <a:srgbClr val="FFC000"/>
                </a:solidFill>
                <a:latin typeface="Times New Roman" panose="02020603050405020304" pitchFamily="18" charset="0"/>
                <a:cs typeface="Times New Roman" panose="02020603050405020304" pitchFamily="18" charset="0"/>
              </a:rPr>
              <a:t>same section </a:t>
            </a:r>
            <a:r>
              <a:rPr lang="en-GB" sz="2000" dirty="0">
                <a:latin typeface="Times New Roman" panose="02020603050405020304" pitchFamily="18" charset="0"/>
                <a:cs typeface="Times New Roman" panose="02020603050405020304" pitchFamily="18" charset="0"/>
              </a:rPr>
              <a:t>as the </a:t>
            </a:r>
            <a:r>
              <a:rPr lang="en-GB" sz="2000" dirty="0">
                <a:solidFill>
                  <a:srgbClr val="FFC000"/>
                </a:solidFill>
                <a:latin typeface="Times New Roman" panose="02020603050405020304" pitchFamily="18" charset="0"/>
                <a:cs typeface="Times New Roman" panose="02020603050405020304" pitchFamily="18" charset="0"/>
              </a:rPr>
              <a:t>Management commentary report. </a:t>
            </a:r>
          </a:p>
          <a:p>
            <a:pPr marL="0" indent="0" eaLnBrk="1" hangingPunct="1">
              <a:lnSpc>
                <a:spcPct val="80000"/>
              </a:lnSpc>
              <a:buFont typeface="Wingdings" panose="05000000000000000000" pitchFamily="2" charset="2"/>
              <a:buNone/>
              <a:defRPr/>
            </a:pPr>
            <a:endParaRPr lang="en-US" altLang="es-ES" sz="2000"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r>
              <a:rPr lang="en-GB" sz="2000" dirty="0">
                <a:latin typeface="Times New Roman" panose="02020603050405020304" pitchFamily="18" charset="0"/>
                <a:cs typeface="Times New Roman" panose="02020603050405020304" pitchFamily="18" charset="0"/>
              </a:rPr>
              <a:t>For each indicator, the AECA model includes the </a:t>
            </a:r>
            <a:r>
              <a:rPr lang="en-GB" sz="2000" dirty="0">
                <a:solidFill>
                  <a:srgbClr val="FFC000"/>
                </a:solidFill>
                <a:latin typeface="Times New Roman" panose="02020603050405020304" pitchFamily="18" charset="0"/>
                <a:cs typeface="Times New Roman" panose="02020603050405020304" pitchFamily="18" charset="0"/>
              </a:rPr>
              <a:t>cross-reference</a:t>
            </a:r>
            <a:r>
              <a:rPr lang="en-GB" sz="2000" dirty="0">
                <a:latin typeface="Times New Roman" panose="02020603050405020304" pitchFamily="18" charset="0"/>
                <a:cs typeface="Times New Roman" panose="02020603050405020304" pitchFamily="18" charset="0"/>
              </a:rPr>
              <a:t> to other </a:t>
            </a:r>
            <a:r>
              <a:rPr lang="en-GB" sz="2000" dirty="0">
                <a:solidFill>
                  <a:srgbClr val="FFC000"/>
                </a:solidFill>
                <a:latin typeface="Times New Roman" panose="02020603050405020304" pitchFamily="18" charset="0"/>
                <a:cs typeface="Times New Roman" panose="02020603050405020304" pitchFamily="18" charset="0"/>
              </a:rPr>
              <a:t>accepted sustainability proposals</a:t>
            </a:r>
            <a:r>
              <a:rPr lang="en-GB" sz="2000" dirty="0">
                <a:latin typeface="Times New Roman" panose="02020603050405020304" pitchFamily="18" charset="0"/>
                <a:cs typeface="Times New Roman" panose="02020603050405020304" pitchFamily="18" charset="0"/>
              </a:rPr>
              <a:t> (GRI, UN, …) </a:t>
            </a:r>
            <a:r>
              <a:rPr lang="en-GB"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https://</a:t>
            </a:r>
            <a:r>
              <a:rPr lang="en-GB"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is@aeca.es</a:t>
            </a:r>
            <a:r>
              <a:rPr lang="en-GB"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s-E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defRPr/>
            </a:pPr>
            <a:endParaRPr lang="en-US" altLang="es-ES" sz="2000" dirty="0">
              <a:latin typeface="Times New Roman" panose="02020603050405020304" pitchFamily="18" charset="0"/>
              <a:cs typeface="Times New Roman" panose="02020603050405020304" pitchFamily="18" charset="0"/>
            </a:endParaRPr>
          </a:p>
          <a:p>
            <a:pPr>
              <a:defRPr/>
            </a:pPr>
            <a:endParaRPr lang="en-US" altLang="es-ES" sz="1300" dirty="0"/>
          </a:p>
          <a:p>
            <a:pPr marL="0" indent="0">
              <a:buFont typeface="Wingdings" panose="05000000000000000000" pitchFamily="2" charset="2"/>
              <a:buNone/>
              <a:defRPr/>
            </a:pPr>
            <a:endParaRPr lang="en-US" altLang="es-ES" sz="1300" dirty="0"/>
          </a:p>
        </p:txBody>
      </p:sp>
    </p:spTree>
  </p:cSld>
  <p:clrMapOvr>
    <a:masterClrMapping/>
  </p:clrMapOvr>
</p:sld>
</file>

<file path=ppt/theme/theme1.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themeOverride>
</file>

<file path=docProps/app.xml><?xml version="1.0" encoding="utf-8"?>
<Properties xmlns="http://schemas.openxmlformats.org/officeDocument/2006/extended-properties" xmlns:vt="http://schemas.openxmlformats.org/officeDocument/2006/docPropsVTypes">
  <Template>Textured</Template>
  <TotalTime>19022</TotalTime>
  <Words>3705</Words>
  <Application>Microsoft Macintosh PowerPoint</Application>
  <PresentationFormat>Presentación en pantalla (4:3)</PresentationFormat>
  <Paragraphs>280</Paragraphs>
  <Slides>18</Slides>
  <Notes>7</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18</vt:i4>
      </vt:variant>
    </vt:vector>
  </HeadingPairs>
  <TitlesOfParts>
    <vt:vector size="25" baseType="lpstr">
      <vt:lpstr>Arial</vt:lpstr>
      <vt:lpstr>Calibri</vt:lpstr>
      <vt:lpstr>Tahoma</vt:lpstr>
      <vt:lpstr>Times New Roman</vt:lpstr>
      <vt:lpstr>Wingdings</vt:lpstr>
      <vt:lpstr>Textura</vt:lpstr>
      <vt:lpstr>1_Diseño personalizado</vt:lpstr>
      <vt:lpstr>Presentación de PowerPoint</vt:lpstr>
      <vt:lpstr>Introduction</vt:lpstr>
      <vt:lpstr>Introduction (A new paradigm?)</vt:lpstr>
      <vt:lpstr>Presentación de PowerPoint</vt:lpstr>
      <vt:lpstr> Objectives </vt:lpstr>
      <vt:lpstr>Backgroung (Why Local-Owned Enterprises, LOEs?)</vt:lpstr>
      <vt:lpstr>Background (Regulation of sustainability reporting)</vt:lpstr>
      <vt:lpstr>Presentación de PowerPoint</vt:lpstr>
      <vt:lpstr>Methodology and Results</vt:lpstr>
      <vt:lpstr>Presentación de PowerPoint</vt:lpstr>
      <vt:lpstr>Main results  Environmental indicators reported by company</vt:lpstr>
      <vt:lpstr>Main results  Social indicators reported by company</vt:lpstr>
      <vt:lpstr>Main results  Corporate governance indicators reported by company</vt:lpstr>
      <vt:lpstr>Methodology and results </vt:lpstr>
      <vt:lpstr>Presentación de PowerPoint</vt:lpstr>
      <vt:lpstr>Presentación de PowerPoint</vt:lpstr>
      <vt:lpstr>Presentación de PowerPoint</vt:lpstr>
      <vt:lpstr>Presentación de PowerPoint</vt:lpstr>
    </vt:vector>
  </TitlesOfParts>
  <Company>Universidad de Zaragoza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PUESTOS DOCENTES</dc:title>
  <dc:creator>Your User Name</dc:creator>
  <cp:lastModifiedBy>Microsoft Office User</cp:lastModifiedBy>
  <cp:revision>903</cp:revision>
  <dcterms:created xsi:type="dcterms:W3CDTF">2003-12-19T21:55:14Z</dcterms:created>
  <dcterms:modified xsi:type="dcterms:W3CDTF">2023-04-11T16:01:32Z</dcterms:modified>
</cp:coreProperties>
</file>